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5"/>
  </p:notesMasterIdLst>
  <p:sldIdLst>
    <p:sldId id="260" r:id="rId2"/>
    <p:sldId id="261" r:id="rId3"/>
    <p:sldId id="257" r:id="rId4"/>
    <p:sldId id="258" r:id="rId5"/>
    <p:sldId id="259" r:id="rId6"/>
    <p:sldId id="262" r:id="rId7"/>
    <p:sldId id="265" r:id="rId8"/>
    <p:sldId id="266" r:id="rId9"/>
    <p:sldId id="267" r:id="rId10"/>
    <p:sldId id="268" r:id="rId11"/>
    <p:sldId id="270" r:id="rId12"/>
    <p:sldId id="269"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9DC"/>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993" autoAdjust="0"/>
  </p:normalViewPr>
  <p:slideViewPr>
    <p:cSldViewPr snapToGrid="0">
      <p:cViewPr varScale="1">
        <p:scale>
          <a:sx n="78" d="100"/>
          <a:sy n="78" d="100"/>
        </p:scale>
        <p:origin x="850" y="62"/>
      </p:cViewPr>
      <p:guideLst/>
    </p:cSldViewPr>
  </p:slideViewPr>
  <p:notesTextViewPr>
    <p:cViewPr>
      <p:scale>
        <a:sx n="1" d="1"/>
        <a:sy n="1" d="1"/>
      </p:scale>
      <p:origin x="0" y="-11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85F7BC-D34C-4304-99A5-DA073B08B861}" type="datetimeFigureOut">
              <a:rPr lang="en-GB" smtClean="0"/>
              <a:t>01/12/2017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A9AC0-49B4-4569-ADA1-2E0EF8A49C3E}" type="slidenum">
              <a:rPr lang="en-GB" smtClean="0"/>
              <a:t>‹#›</a:t>
            </a:fld>
            <a:endParaRPr lang="en-GB"/>
          </a:p>
        </p:txBody>
      </p:sp>
    </p:spTree>
    <p:extLst>
      <p:ext uri="{BB962C8B-B14F-4D97-AF65-F5344CB8AC3E}">
        <p14:creationId xmlns:p14="http://schemas.microsoft.com/office/powerpoint/2010/main" val="832136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Young women living in Denmark age 21-24. </a:t>
            </a:r>
          </a:p>
          <a:p>
            <a:pPr marL="171450" indent="-171450">
              <a:buFontTx/>
              <a:buChar char="-"/>
            </a:pPr>
            <a:r>
              <a:rPr lang="en-GB" dirty="0"/>
              <a:t>Men – they usually don’t enjoy endless shopping.</a:t>
            </a:r>
          </a:p>
          <a:p>
            <a:pPr marL="171450" indent="-171450">
              <a:buFontTx/>
              <a:buChar char="-"/>
            </a:pPr>
            <a:r>
              <a:rPr lang="en-GB" dirty="0"/>
              <a:t>Any age range</a:t>
            </a:r>
          </a:p>
          <a:p>
            <a:endParaRPr lang="en-GB" dirty="0"/>
          </a:p>
        </p:txBody>
      </p:sp>
      <p:sp>
        <p:nvSpPr>
          <p:cNvPr id="4" name="Slide Number Placeholder 3"/>
          <p:cNvSpPr>
            <a:spLocks noGrp="1"/>
          </p:cNvSpPr>
          <p:nvPr>
            <p:ph type="sldNum" sz="quarter" idx="10"/>
          </p:nvPr>
        </p:nvSpPr>
        <p:spPr/>
        <p:txBody>
          <a:bodyPr/>
          <a:lstStyle/>
          <a:p>
            <a:fld id="{48DA9AC0-49B4-4569-ADA1-2E0EF8A49C3E}" type="slidenum">
              <a:rPr lang="en-GB" smtClean="0"/>
              <a:t>4</a:t>
            </a:fld>
            <a:endParaRPr lang="en-GB"/>
          </a:p>
        </p:txBody>
      </p:sp>
    </p:spTree>
    <p:extLst>
      <p:ext uri="{BB962C8B-B14F-4D97-AF65-F5344CB8AC3E}">
        <p14:creationId xmlns:p14="http://schemas.microsoft.com/office/powerpoint/2010/main" val="255623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DESIGN Visual Identity Our main target audience is mostly girls and we wanted to create something sweet and funny. We have developed the visual identity with a help of colours (pink and blue), which are popular among women, our logo is also more feminine, because it’s pink and has smooth lines, </a:t>
            </a:r>
            <a:endParaRPr lang="en-GB" dirty="0"/>
          </a:p>
        </p:txBody>
      </p:sp>
      <p:sp>
        <p:nvSpPr>
          <p:cNvPr id="4" name="Slide Number Placeholder 3"/>
          <p:cNvSpPr>
            <a:spLocks noGrp="1"/>
          </p:cNvSpPr>
          <p:nvPr>
            <p:ph type="sldNum" sz="quarter" idx="10"/>
          </p:nvPr>
        </p:nvSpPr>
        <p:spPr/>
        <p:txBody>
          <a:bodyPr/>
          <a:lstStyle/>
          <a:p>
            <a:fld id="{48DA9AC0-49B4-4569-ADA1-2E0EF8A49C3E}" type="slidenum">
              <a:rPr lang="en-GB" smtClean="0"/>
              <a:t>9</a:t>
            </a:fld>
            <a:endParaRPr lang="en-GB"/>
          </a:p>
        </p:txBody>
      </p:sp>
    </p:spTree>
    <p:extLst>
      <p:ext uri="{BB962C8B-B14F-4D97-AF65-F5344CB8AC3E}">
        <p14:creationId xmlns:p14="http://schemas.microsoft.com/office/powerpoint/2010/main" val="3416644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content we used on our webpage is also more for girls. In addition our app has some social network features, which can be interesting for women as blog and profile page with such features as friend list and score. It is easy to see what is our app about because of its content (fashion pictures, blogs) and design elements (</a:t>
            </a:r>
            <a:r>
              <a:rPr lang="en-GB" sz="1200" b="0" i="0" kern="1200" dirty="0" err="1">
                <a:solidFill>
                  <a:schemeClr val="tx1"/>
                </a:solidFill>
                <a:effectLst/>
                <a:latin typeface="+mn-lt"/>
                <a:ea typeface="+mn-ea"/>
                <a:cs typeface="+mn-cs"/>
              </a:rPr>
              <a:t>colors</a:t>
            </a:r>
            <a:r>
              <a:rPr lang="en-GB" sz="1200" b="0" i="0" kern="1200" dirty="0">
                <a:solidFill>
                  <a:schemeClr val="tx1"/>
                </a:solidFill>
                <a:effectLst/>
                <a:latin typeface="+mn-lt"/>
                <a:ea typeface="+mn-ea"/>
                <a:cs typeface="+mn-cs"/>
              </a:rPr>
              <a:t>, icons, lines, logo, cover picture on the webpage</a:t>
            </a:r>
            <a:endParaRPr lang="en-GB" dirty="0"/>
          </a:p>
        </p:txBody>
      </p:sp>
      <p:sp>
        <p:nvSpPr>
          <p:cNvPr id="4" name="Slide Number Placeholder 3"/>
          <p:cNvSpPr>
            <a:spLocks noGrp="1"/>
          </p:cNvSpPr>
          <p:nvPr>
            <p:ph type="sldNum" sz="quarter" idx="10"/>
          </p:nvPr>
        </p:nvSpPr>
        <p:spPr/>
        <p:txBody>
          <a:bodyPr/>
          <a:lstStyle/>
          <a:p>
            <a:fld id="{48DA9AC0-49B4-4569-ADA1-2E0EF8A49C3E}" type="slidenum">
              <a:rPr lang="en-GB" smtClean="0"/>
              <a:t>11</a:t>
            </a:fld>
            <a:endParaRPr lang="en-GB"/>
          </a:p>
        </p:txBody>
      </p:sp>
    </p:spTree>
    <p:extLst>
      <p:ext uri="{BB962C8B-B14F-4D97-AF65-F5344CB8AC3E}">
        <p14:creationId xmlns:p14="http://schemas.microsoft.com/office/powerpoint/2010/main" val="2412506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94C93-2977-4747-B502-7A2BF20C6A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AFE7661-8579-4619-809F-08E9BD0E77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E6BED59-107F-487B-8C1A-FCBB2D23A005}"/>
              </a:ext>
            </a:extLst>
          </p:cNvPr>
          <p:cNvSpPr>
            <a:spLocks noGrp="1"/>
          </p:cNvSpPr>
          <p:nvPr>
            <p:ph type="dt" sz="half" idx="10"/>
          </p:nvPr>
        </p:nvSpPr>
        <p:spPr/>
        <p:txBody>
          <a:bodyPr/>
          <a:lstStyle/>
          <a:p>
            <a:fld id="{A4D5904C-6AD9-44B4-8536-CB742EB1E11F}" type="datetimeFigureOut">
              <a:rPr lang="en-GB" smtClean="0"/>
              <a:t>01/12/2017</a:t>
            </a:fld>
            <a:endParaRPr lang="en-GB"/>
          </a:p>
        </p:txBody>
      </p:sp>
      <p:sp>
        <p:nvSpPr>
          <p:cNvPr id="5" name="Footer Placeholder 4">
            <a:extLst>
              <a:ext uri="{FF2B5EF4-FFF2-40B4-BE49-F238E27FC236}">
                <a16:creationId xmlns:a16="http://schemas.microsoft.com/office/drawing/2014/main" id="{898FCBC5-81D1-486E-9ECF-4297AF66B6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3047CF-584A-4997-B3A3-6EE316A3CEE5}"/>
              </a:ext>
            </a:extLst>
          </p:cNvPr>
          <p:cNvSpPr>
            <a:spLocks noGrp="1"/>
          </p:cNvSpPr>
          <p:nvPr>
            <p:ph type="sldNum" sz="quarter" idx="12"/>
          </p:nvPr>
        </p:nvSpPr>
        <p:spPr/>
        <p:txBody>
          <a:bodyPr/>
          <a:lstStyle/>
          <a:p>
            <a:fld id="{E7702D18-5C3F-4699-B58D-ABCE5018F582}" type="slidenum">
              <a:rPr lang="en-GB" smtClean="0"/>
              <a:t>‹#›</a:t>
            </a:fld>
            <a:endParaRPr lang="en-GB"/>
          </a:p>
        </p:txBody>
      </p:sp>
    </p:spTree>
    <p:extLst>
      <p:ext uri="{BB962C8B-B14F-4D97-AF65-F5344CB8AC3E}">
        <p14:creationId xmlns:p14="http://schemas.microsoft.com/office/powerpoint/2010/main" val="6952985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8623-9F3B-4055-A0FE-F07D0E2C6E3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F0C1BC6-A961-4867-ADCE-6F1C7DD6692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7C919A5-6C1C-4D24-B695-CA99CAF026A0}"/>
              </a:ext>
            </a:extLst>
          </p:cNvPr>
          <p:cNvSpPr>
            <a:spLocks noGrp="1"/>
          </p:cNvSpPr>
          <p:nvPr>
            <p:ph type="dt" sz="half" idx="10"/>
          </p:nvPr>
        </p:nvSpPr>
        <p:spPr/>
        <p:txBody>
          <a:bodyPr/>
          <a:lstStyle/>
          <a:p>
            <a:fld id="{A4D5904C-6AD9-44B4-8536-CB742EB1E11F}" type="datetimeFigureOut">
              <a:rPr lang="en-GB" smtClean="0"/>
              <a:t>01/12/2017</a:t>
            </a:fld>
            <a:endParaRPr lang="en-GB"/>
          </a:p>
        </p:txBody>
      </p:sp>
      <p:sp>
        <p:nvSpPr>
          <p:cNvPr id="5" name="Footer Placeholder 4">
            <a:extLst>
              <a:ext uri="{FF2B5EF4-FFF2-40B4-BE49-F238E27FC236}">
                <a16:creationId xmlns:a16="http://schemas.microsoft.com/office/drawing/2014/main" id="{EA40F187-1E6D-4F56-AB83-1A645B4BC74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D49FF08-B993-4000-9CDB-23FA3BC710E1}"/>
              </a:ext>
            </a:extLst>
          </p:cNvPr>
          <p:cNvSpPr>
            <a:spLocks noGrp="1"/>
          </p:cNvSpPr>
          <p:nvPr>
            <p:ph type="sldNum" sz="quarter" idx="12"/>
          </p:nvPr>
        </p:nvSpPr>
        <p:spPr/>
        <p:txBody>
          <a:bodyPr/>
          <a:lstStyle/>
          <a:p>
            <a:fld id="{E7702D18-5C3F-4699-B58D-ABCE5018F582}" type="slidenum">
              <a:rPr lang="en-GB" smtClean="0"/>
              <a:t>‹#›</a:t>
            </a:fld>
            <a:endParaRPr lang="en-GB"/>
          </a:p>
        </p:txBody>
      </p:sp>
    </p:spTree>
    <p:extLst>
      <p:ext uri="{BB962C8B-B14F-4D97-AF65-F5344CB8AC3E}">
        <p14:creationId xmlns:p14="http://schemas.microsoft.com/office/powerpoint/2010/main" val="2449405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70996B-EA8E-4D51-A309-2214C467DE8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C5F3AD1-0203-4808-B448-36DBCFA980C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A8F03A-0374-4254-9696-AEE5049F2F0F}"/>
              </a:ext>
            </a:extLst>
          </p:cNvPr>
          <p:cNvSpPr>
            <a:spLocks noGrp="1"/>
          </p:cNvSpPr>
          <p:nvPr>
            <p:ph type="dt" sz="half" idx="10"/>
          </p:nvPr>
        </p:nvSpPr>
        <p:spPr/>
        <p:txBody>
          <a:bodyPr/>
          <a:lstStyle/>
          <a:p>
            <a:fld id="{A4D5904C-6AD9-44B4-8536-CB742EB1E11F}" type="datetimeFigureOut">
              <a:rPr lang="en-GB" smtClean="0"/>
              <a:t>01/12/2017</a:t>
            </a:fld>
            <a:endParaRPr lang="en-GB"/>
          </a:p>
        </p:txBody>
      </p:sp>
      <p:sp>
        <p:nvSpPr>
          <p:cNvPr id="5" name="Footer Placeholder 4">
            <a:extLst>
              <a:ext uri="{FF2B5EF4-FFF2-40B4-BE49-F238E27FC236}">
                <a16:creationId xmlns:a16="http://schemas.microsoft.com/office/drawing/2014/main" id="{C6E60530-AF8F-43E1-9B13-71EA70E2A3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3E7847-363C-4D46-82BB-011249878FAC}"/>
              </a:ext>
            </a:extLst>
          </p:cNvPr>
          <p:cNvSpPr>
            <a:spLocks noGrp="1"/>
          </p:cNvSpPr>
          <p:nvPr>
            <p:ph type="sldNum" sz="quarter" idx="12"/>
          </p:nvPr>
        </p:nvSpPr>
        <p:spPr/>
        <p:txBody>
          <a:bodyPr/>
          <a:lstStyle/>
          <a:p>
            <a:fld id="{E7702D18-5C3F-4699-B58D-ABCE5018F582}" type="slidenum">
              <a:rPr lang="en-GB" smtClean="0"/>
              <a:t>‹#›</a:t>
            </a:fld>
            <a:endParaRPr lang="en-GB"/>
          </a:p>
        </p:txBody>
      </p:sp>
    </p:spTree>
    <p:extLst>
      <p:ext uri="{BB962C8B-B14F-4D97-AF65-F5344CB8AC3E}">
        <p14:creationId xmlns:p14="http://schemas.microsoft.com/office/powerpoint/2010/main" val="278021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5E55-8C0B-4E85-AA71-E91E2C6C8F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122FACD-DC37-4092-B9B1-6A4F0E42FB5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8443E2-151F-4B50-B122-588DA1BA09F6}"/>
              </a:ext>
            </a:extLst>
          </p:cNvPr>
          <p:cNvSpPr>
            <a:spLocks noGrp="1"/>
          </p:cNvSpPr>
          <p:nvPr>
            <p:ph type="dt" sz="half" idx="10"/>
          </p:nvPr>
        </p:nvSpPr>
        <p:spPr/>
        <p:txBody>
          <a:bodyPr/>
          <a:lstStyle/>
          <a:p>
            <a:fld id="{A4D5904C-6AD9-44B4-8536-CB742EB1E11F}" type="datetimeFigureOut">
              <a:rPr lang="en-GB" smtClean="0"/>
              <a:t>01/12/2017</a:t>
            </a:fld>
            <a:endParaRPr lang="en-GB"/>
          </a:p>
        </p:txBody>
      </p:sp>
      <p:sp>
        <p:nvSpPr>
          <p:cNvPr id="5" name="Footer Placeholder 4">
            <a:extLst>
              <a:ext uri="{FF2B5EF4-FFF2-40B4-BE49-F238E27FC236}">
                <a16:creationId xmlns:a16="http://schemas.microsoft.com/office/drawing/2014/main" id="{032ADDAB-4B90-43A0-81E1-F7A726AE44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FCE9F3-1E10-4BB2-B679-58D6C39BA166}"/>
              </a:ext>
            </a:extLst>
          </p:cNvPr>
          <p:cNvSpPr>
            <a:spLocks noGrp="1"/>
          </p:cNvSpPr>
          <p:nvPr>
            <p:ph type="sldNum" sz="quarter" idx="12"/>
          </p:nvPr>
        </p:nvSpPr>
        <p:spPr/>
        <p:txBody>
          <a:bodyPr/>
          <a:lstStyle/>
          <a:p>
            <a:fld id="{E7702D18-5C3F-4699-B58D-ABCE5018F582}" type="slidenum">
              <a:rPr lang="en-GB" smtClean="0"/>
              <a:t>‹#›</a:t>
            </a:fld>
            <a:endParaRPr lang="en-GB"/>
          </a:p>
        </p:txBody>
      </p:sp>
    </p:spTree>
    <p:extLst>
      <p:ext uri="{BB962C8B-B14F-4D97-AF65-F5344CB8AC3E}">
        <p14:creationId xmlns:p14="http://schemas.microsoft.com/office/powerpoint/2010/main" val="3328208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0B79E-1F73-4A41-993E-7BC2116222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F5FE43D-0F8F-4F4D-9EE3-54D6D7416A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8CB7BCF-042C-4609-81E8-5D9276AEE930}"/>
              </a:ext>
            </a:extLst>
          </p:cNvPr>
          <p:cNvSpPr>
            <a:spLocks noGrp="1"/>
          </p:cNvSpPr>
          <p:nvPr>
            <p:ph type="dt" sz="half" idx="10"/>
          </p:nvPr>
        </p:nvSpPr>
        <p:spPr/>
        <p:txBody>
          <a:bodyPr/>
          <a:lstStyle/>
          <a:p>
            <a:fld id="{A4D5904C-6AD9-44B4-8536-CB742EB1E11F}" type="datetimeFigureOut">
              <a:rPr lang="en-GB" smtClean="0"/>
              <a:t>01/12/2017</a:t>
            </a:fld>
            <a:endParaRPr lang="en-GB"/>
          </a:p>
        </p:txBody>
      </p:sp>
      <p:sp>
        <p:nvSpPr>
          <p:cNvPr id="5" name="Footer Placeholder 4">
            <a:extLst>
              <a:ext uri="{FF2B5EF4-FFF2-40B4-BE49-F238E27FC236}">
                <a16:creationId xmlns:a16="http://schemas.microsoft.com/office/drawing/2014/main" id="{A2E2FBB8-243B-412A-949C-83D794C348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703940-0488-4969-B68C-97D5A93BFA59}"/>
              </a:ext>
            </a:extLst>
          </p:cNvPr>
          <p:cNvSpPr>
            <a:spLocks noGrp="1"/>
          </p:cNvSpPr>
          <p:nvPr>
            <p:ph type="sldNum" sz="quarter" idx="12"/>
          </p:nvPr>
        </p:nvSpPr>
        <p:spPr/>
        <p:txBody>
          <a:bodyPr/>
          <a:lstStyle/>
          <a:p>
            <a:fld id="{E7702D18-5C3F-4699-B58D-ABCE5018F582}" type="slidenum">
              <a:rPr lang="en-GB" smtClean="0"/>
              <a:t>‹#›</a:t>
            </a:fld>
            <a:endParaRPr lang="en-GB"/>
          </a:p>
        </p:txBody>
      </p:sp>
    </p:spTree>
    <p:extLst>
      <p:ext uri="{BB962C8B-B14F-4D97-AF65-F5344CB8AC3E}">
        <p14:creationId xmlns:p14="http://schemas.microsoft.com/office/powerpoint/2010/main" val="3637147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B8EE-5579-4778-A04B-E7ED9EBAC1E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C7214A7-FA59-4343-BD62-A17940471D6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BFE8F21-83A6-410E-8F44-CD6A10075E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4D64124-EF44-4C89-8C26-DA1B83843E8D}"/>
              </a:ext>
            </a:extLst>
          </p:cNvPr>
          <p:cNvSpPr>
            <a:spLocks noGrp="1"/>
          </p:cNvSpPr>
          <p:nvPr>
            <p:ph type="dt" sz="half" idx="10"/>
          </p:nvPr>
        </p:nvSpPr>
        <p:spPr/>
        <p:txBody>
          <a:bodyPr/>
          <a:lstStyle/>
          <a:p>
            <a:fld id="{A4D5904C-6AD9-44B4-8536-CB742EB1E11F}" type="datetimeFigureOut">
              <a:rPr lang="en-GB" smtClean="0"/>
              <a:t>01/12/2017</a:t>
            </a:fld>
            <a:endParaRPr lang="en-GB"/>
          </a:p>
        </p:txBody>
      </p:sp>
      <p:sp>
        <p:nvSpPr>
          <p:cNvPr id="6" name="Footer Placeholder 5">
            <a:extLst>
              <a:ext uri="{FF2B5EF4-FFF2-40B4-BE49-F238E27FC236}">
                <a16:creationId xmlns:a16="http://schemas.microsoft.com/office/drawing/2014/main" id="{BD1DCCDB-85E6-4074-A02A-3720C483B1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A211A00-4EAA-43E9-A99E-A869DAFF4AA1}"/>
              </a:ext>
            </a:extLst>
          </p:cNvPr>
          <p:cNvSpPr>
            <a:spLocks noGrp="1"/>
          </p:cNvSpPr>
          <p:nvPr>
            <p:ph type="sldNum" sz="quarter" idx="12"/>
          </p:nvPr>
        </p:nvSpPr>
        <p:spPr/>
        <p:txBody>
          <a:bodyPr/>
          <a:lstStyle/>
          <a:p>
            <a:fld id="{E7702D18-5C3F-4699-B58D-ABCE5018F582}" type="slidenum">
              <a:rPr lang="en-GB" smtClean="0"/>
              <a:t>‹#›</a:t>
            </a:fld>
            <a:endParaRPr lang="en-GB"/>
          </a:p>
        </p:txBody>
      </p:sp>
    </p:spTree>
    <p:extLst>
      <p:ext uri="{BB962C8B-B14F-4D97-AF65-F5344CB8AC3E}">
        <p14:creationId xmlns:p14="http://schemas.microsoft.com/office/powerpoint/2010/main" val="3619393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784CE-A703-4815-AA2A-D4A1158F81F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FE1E7AF-D785-4408-84BA-CC57212FA7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2D897B8-58F6-4CA8-8FDB-DEC1ECF6068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07C1F35-102B-4A9A-A6DC-D836C25314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FFFFD9B-FB07-4AB9-AE98-9A08478F6F7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7794E72-3574-447C-B640-CE968458E944}"/>
              </a:ext>
            </a:extLst>
          </p:cNvPr>
          <p:cNvSpPr>
            <a:spLocks noGrp="1"/>
          </p:cNvSpPr>
          <p:nvPr>
            <p:ph type="dt" sz="half" idx="10"/>
          </p:nvPr>
        </p:nvSpPr>
        <p:spPr/>
        <p:txBody>
          <a:bodyPr/>
          <a:lstStyle/>
          <a:p>
            <a:fld id="{A4D5904C-6AD9-44B4-8536-CB742EB1E11F}" type="datetimeFigureOut">
              <a:rPr lang="en-GB" smtClean="0"/>
              <a:t>01/12/2017</a:t>
            </a:fld>
            <a:endParaRPr lang="en-GB"/>
          </a:p>
        </p:txBody>
      </p:sp>
      <p:sp>
        <p:nvSpPr>
          <p:cNvPr id="8" name="Footer Placeholder 7">
            <a:extLst>
              <a:ext uri="{FF2B5EF4-FFF2-40B4-BE49-F238E27FC236}">
                <a16:creationId xmlns:a16="http://schemas.microsoft.com/office/drawing/2014/main" id="{EDA58C21-E511-4BE5-994C-3AFFE31DC5A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AD501E3-BBA8-4B42-B076-126FEB92A299}"/>
              </a:ext>
            </a:extLst>
          </p:cNvPr>
          <p:cNvSpPr>
            <a:spLocks noGrp="1"/>
          </p:cNvSpPr>
          <p:nvPr>
            <p:ph type="sldNum" sz="quarter" idx="12"/>
          </p:nvPr>
        </p:nvSpPr>
        <p:spPr/>
        <p:txBody>
          <a:bodyPr/>
          <a:lstStyle/>
          <a:p>
            <a:fld id="{E7702D18-5C3F-4699-B58D-ABCE5018F582}" type="slidenum">
              <a:rPr lang="en-GB" smtClean="0"/>
              <a:t>‹#›</a:t>
            </a:fld>
            <a:endParaRPr lang="en-GB"/>
          </a:p>
        </p:txBody>
      </p:sp>
    </p:spTree>
    <p:extLst>
      <p:ext uri="{BB962C8B-B14F-4D97-AF65-F5344CB8AC3E}">
        <p14:creationId xmlns:p14="http://schemas.microsoft.com/office/powerpoint/2010/main" val="372186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FFF0C-1555-458D-8A71-367D6ACF470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E1D8E7D-4B91-47BD-8A9F-DA58483C8708}"/>
              </a:ext>
            </a:extLst>
          </p:cNvPr>
          <p:cNvSpPr>
            <a:spLocks noGrp="1"/>
          </p:cNvSpPr>
          <p:nvPr>
            <p:ph type="dt" sz="half" idx="10"/>
          </p:nvPr>
        </p:nvSpPr>
        <p:spPr/>
        <p:txBody>
          <a:bodyPr/>
          <a:lstStyle/>
          <a:p>
            <a:fld id="{A4D5904C-6AD9-44B4-8536-CB742EB1E11F}" type="datetimeFigureOut">
              <a:rPr lang="en-GB" smtClean="0"/>
              <a:t>01/12/2017</a:t>
            </a:fld>
            <a:endParaRPr lang="en-GB"/>
          </a:p>
        </p:txBody>
      </p:sp>
      <p:sp>
        <p:nvSpPr>
          <p:cNvPr id="4" name="Footer Placeholder 3">
            <a:extLst>
              <a:ext uri="{FF2B5EF4-FFF2-40B4-BE49-F238E27FC236}">
                <a16:creationId xmlns:a16="http://schemas.microsoft.com/office/drawing/2014/main" id="{8A61E096-5E16-420F-A27F-0C2D1347D5E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76AF2B-5C7F-4ECD-98B1-C5D8E487200D}"/>
              </a:ext>
            </a:extLst>
          </p:cNvPr>
          <p:cNvSpPr>
            <a:spLocks noGrp="1"/>
          </p:cNvSpPr>
          <p:nvPr>
            <p:ph type="sldNum" sz="quarter" idx="12"/>
          </p:nvPr>
        </p:nvSpPr>
        <p:spPr/>
        <p:txBody>
          <a:bodyPr/>
          <a:lstStyle/>
          <a:p>
            <a:fld id="{E7702D18-5C3F-4699-B58D-ABCE5018F582}" type="slidenum">
              <a:rPr lang="en-GB" smtClean="0"/>
              <a:t>‹#›</a:t>
            </a:fld>
            <a:endParaRPr lang="en-GB"/>
          </a:p>
        </p:txBody>
      </p:sp>
    </p:spTree>
    <p:extLst>
      <p:ext uri="{BB962C8B-B14F-4D97-AF65-F5344CB8AC3E}">
        <p14:creationId xmlns:p14="http://schemas.microsoft.com/office/powerpoint/2010/main" val="3443382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0143DF-F0C0-4F4F-AA4C-DCF2A36E7A5C}"/>
              </a:ext>
            </a:extLst>
          </p:cNvPr>
          <p:cNvSpPr>
            <a:spLocks noGrp="1"/>
          </p:cNvSpPr>
          <p:nvPr>
            <p:ph type="dt" sz="half" idx="10"/>
          </p:nvPr>
        </p:nvSpPr>
        <p:spPr/>
        <p:txBody>
          <a:bodyPr/>
          <a:lstStyle/>
          <a:p>
            <a:fld id="{A4D5904C-6AD9-44B4-8536-CB742EB1E11F}" type="datetimeFigureOut">
              <a:rPr lang="en-GB" smtClean="0"/>
              <a:t>01/12/2017</a:t>
            </a:fld>
            <a:endParaRPr lang="en-GB"/>
          </a:p>
        </p:txBody>
      </p:sp>
      <p:sp>
        <p:nvSpPr>
          <p:cNvPr id="3" name="Footer Placeholder 2">
            <a:extLst>
              <a:ext uri="{FF2B5EF4-FFF2-40B4-BE49-F238E27FC236}">
                <a16:creationId xmlns:a16="http://schemas.microsoft.com/office/drawing/2014/main" id="{59BB9420-8284-4108-9D86-791B36A78BA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E662ED-5DA0-471F-A170-16CC0E27548B}"/>
              </a:ext>
            </a:extLst>
          </p:cNvPr>
          <p:cNvSpPr>
            <a:spLocks noGrp="1"/>
          </p:cNvSpPr>
          <p:nvPr>
            <p:ph type="sldNum" sz="quarter" idx="12"/>
          </p:nvPr>
        </p:nvSpPr>
        <p:spPr/>
        <p:txBody>
          <a:bodyPr/>
          <a:lstStyle/>
          <a:p>
            <a:fld id="{E7702D18-5C3F-4699-B58D-ABCE5018F582}" type="slidenum">
              <a:rPr lang="en-GB" smtClean="0"/>
              <a:t>‹#›</a:t>
            </a:fld>
            <a:endParaRPr lang="en-GB"/>
          </a:p>
        </p:txBody>
      </p:sp>
    </p:spTree>
    <p:extLst>
      <p:ext uri="{BB962C8B-B14F-4D97-AF65-F5344CB8AC3E}">
        <p14:creationId xmlns:p14="http://schemas.microsoft.com/office/powerpoint/2010/main" val="113720123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E5C92-AF3D-402A-BDF8-230B7AA65E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7C90A1E-5CD4-41F7-82E8-EB50B4FE4F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6249F2F-9172-41F2-98A8-C18B61F7A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255BC46-D57C-4532-8856-039E6958D6F8}"/>
              </a:ext>
            </a:extLst>
          </p:cNvPr>
          <p:cNvSpPr>
            <a:spLocks noGrp="1"/>
          </p:cNvSpPr>
          <p:nvPr>
            <p:ph type="dt" sz="half" idx="10"/>
          </p:nvPr>
        </p:nvSpPr>
        <p:spPr/>
        <p:txBody>
          <a:bodyPr/>
          <a:lstStyle/>
          <a:p>
            <a:fld id="{A4D5904C-6AD9-44B4-8536-CB742EB1E11F}" type="datetimeFigureOut">
              <a:rPr lang="en-GB" smtClean="0"/>
              <a:t>01/12/2017</a:t>
            </a:fld>
            <a:endParaRPr lang="en-GB"/>
          </a:p>
        </p:txBody>
      </p:sp>
      <p:sp>
        <p:nvSpPr>
          <p:cNvPr id="6" name="Footer Placeholder 5">
            <a:extLst>
              <a:ext uri="{FF2B5EF4-FFF2-40B4-BE49-F238E27FC236}">
                <a16:creationId xmlns:a16="http://schemas.microsoft.com/office/drawing/2014/main" id="{EB72EE1D-7762-4141-AF79-977B6080454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91E28B3-8793-41A3-8FE0-EA38AD4405CF}"/>
              </a:ext>
            </a:extLst>
          </p:cNvPr>
          <p:cNvSpPr>
            <a:spLocks noGrp="1"/>
          </p:cNvSpPr>
          <p:nvPr>
            <p:ph type="sldNum" sz="quarter" idx="12"/>
          </p:nvPr>
        </p:nvSpPr>
        <p:spPr/>
        <p:txBody>
          <a:bodyPr/>
          <a:lstStyle/>
          <a:p>
            <a:fld id="{E7702D18-5C3F-4699-B58D-ABCE5018F582}" type="slidenum">
              <a:rPr lang="en-GB" smtClean="0"/>
              <a:t>‹#›</a:t>
            </a:fld>
            <a:endParaRPr lang="en-GB"/>
          </a:p>
        </p:txBody>
      </p:sp>
    </p:spTree>
    <p:extLst>
      <p:ext uri="{BB962C8B-B14F-4D97-AF65-F5344CB8AC3E}">
        <p14:creationId xmlns:p14="http://schemas.microsoft.com/office/powerpoint/2010/main" val="94426136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7584-3008-46E1-96AE-83A52F43B4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FEB68D4-0D1F-40BA-AB08-CFA6AE8002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2FE4153-77F1-482C-8A59-5EA50F6B74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600D2A-9BC2-42A2-944B-FFD6ADF6D184}"/>
              </a:ext>
            </a:extLst>
          </p:cNvPr>
          <p:cNvSpPr>
            <a:spLocks noGrp="1"/>
          </p:cNvSpPr>
          <p:nvPr>
            <p:ph type="dt" sz="half" idx="10"/>
          </p:nvPr>
        </p:nvSpPr>
        <p:spPr/>
        <p:txBody>
          <a:bodyPr/>
          <a:lstStyle/>
          <a:p>
            <a:fld id="{A4D5904C-6AD9-44B4-8536-CB742EB1E11F}" type="datetimeFigureOut">
              <a:rPr lang="en-GB" smtClean="0"/>
              <a:t>01/12/2017</a:t>
            </a:fld>
            <a:endParaRPr lang="en-GB"/>
          </a:p>
        </p:txBody>
      </p:sp>
      <p:sp>
        <p:nvSpPr>
          <p:cNvPr id="6" name="Footer Placeholder 5">
            <a:extLst>
              <a:ext uri="{FF2B5EF4-FFF2-40B4-BE49-F238E27FC236}">
                <a16:creationId xmlns:a16="http://schemas.microsoft.com/office/drawing/2014/main" id="{C254D45B-E4E3-4E85-A56C-157EDA15888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29523C0-FB61-412D-8A41-63A2401B4A7F}"/>
              </a:ext>
            </a:extLst>
          </p:cNvPr>
          <p:cNvSpPr>
            <a:spLocks noGrp="1"/>
          </p:cNvSpPr>
          <p:nvPr>
            <p:ph type="sldNum" sz="quarter" idx="12"/>
          </p:nvPr>
        </p:nvSpPr>
        <p:spPr/>
        <p:txBody>
          <a:bodyPr/>
          <a:lstStyle/>
          <a:p>
            <a:fld id="{E7702D18-5C3F-4699-B58D-ABCE5018F582}" type="slidenum">
              <a:rPr lang="en-GB" smtClean="0"/>
              <a:t>‹#›</a:t>
            </a:fld>
            <a:endParaRPr lang="en-GB"/>
          </a:p>
        </p:txBody>
      </p:sp>
    </p:spTree>
    <p:extLst>
      <p:ext uri="{BB962C8B-B14F-4D97-AF65-F5344CB8AC3E}">
        <p14:creationId xmlns:p14="http://schemas.microsoft.com/office/powerpoint/2010/main" val="3123665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296C30-7B93-49FF-B7E7-95DE7E9582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CB89BA5-573D-4369-B7EE-8C618EC62E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324580-594D-4971-BD59-2DB0EA4897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D5904C-6AD9-44B4-8536-CB742EB1E11F}" type="datetimeFigureOut">
              <a:rPr lang="en-GB" smtClean="0"/>
              <a:t>01/12/2017</a:t>
            </a:fld>
            <a:endParaRPr lang="en-GB"/>
          </a:p>
        </p:txBody>
      </p:sp>
      <p:sp>
        <p:nvSpPr>
          <p:cNvPr id="5" name="Footer Placeholder 4">
            <a:extLst>
              <a:ext uri="{FF2B5EF4-FFF2-40B4-BE49-F238E27FC236}">
                <a16:creationId xmlns:a16="http://schemas.microsoft.com/office/drawing/2014/main" id="{437E2763-CD28-4D0E-BA3E-3E9B7D57AB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FA0F5BE-393C-4971-891E-FDABCFD5B4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702D18-5C3F-4699-B58D-ABCE5018F582}" type="slidenum">
              <a:rPr lang="en-GB" smtClean="0"/>
              <a:t>‹#›</a:t>
            </a:fld>
            <a:endParaRPr lang="en-GB"/>
          </a:p>
        </p:txBody>
      </p:sp>
    </p:spTree>
    <p:extLst>
      <p:ext uri="{BB962C8B-B14F-4D97-AF65-F5344CB8AC3E}">
        <p14:creationId xmlns:p14="http://schemas.microsoft.com/office/powerpoint/2010/main" val="191739516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hyperlink" Target="https://xd.adobe.com/view/6e237628-a9a4-441c-80e5-78699c32d2ee/" TargetMode="External"/><Relationship Id="rId4" Type="http://schemas.openxmlformats.org/officeDocument/2006/relationships/image" Target="../media/image29.png"/><Relationship Id="rId9" Type="http://schemas.openxmlformats.org/officeDocument/2006/relationships/hyperlink" Target="http://einylune.eu/stylematcher/index.html"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hyperlink" Target="https://xd.adobe.com/view/11254f2f-9200-4557-a0f2-54b0bcb1394a/" TargetMode="External"/><Relationship Id="rId2" Type="http://schemas.openxmlformats.org/officeDocument/2006/relationships/image" Target="../media/image34.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e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164" y="0"/>
            <a:ext cx="12192000" cy="8127999"/>
          </a:xfrm>
        </p:spPr>
      </p:pic>
      <p:sp>
        <p:nvSpPr>
          <p:cNvPr id="5" name="Rectangle 4"/>
          <p:cNvSpPr/>
          <p:nvPr/>
        </p:nvSpPr>
        <p:spPr>
          <a:xfrm>
            <a:off x="1879008" y="1345995"/>
            <a:ext cx="7446269" cy="923330"/>
          </a:xfrm>
          <a:prstGeom prst="rect">
            <a:avLst/>
          </a:prstGeom>
        </p:spPr>
        <p:txBody>
          <a:bodyPr wrap="none">
            <a:spAutoFit/>
          </a:bodyPr>
          <a:lstStyle/>
          <a:p>
            <a:r>
              <a:rPr lang="en-US" sz="5400" b="1" dirty="0">
                <a:ln w="10160">
                  <a:noFill/>
                  <a:prstDash val="solid"/>
                </a:ln>
                <a:solidFill>
                  <a:srgbClr val="FFFFFF"/>
                </a:solidFill>
                <a:effectLst>
                  <a:outerShdw blurRad="50800" dist="76200" dir="2700000" algn="tl" rotWithShape="0">
                    <a:prstClr val="black">
                      <a:alpha val="40000"/>
                    </a:prstClr>
                  </a:outerShdw>
                </a:effectLst>
                <a:latin typeface="Century Gothic" panose="020B0502020202020204" pitchFamily="34" charset="0"/>
                <a:ea typeface="Work Sans SemiBold" charset="0"/>
                <a:cs typeface="Work Sans SemiBold" charset="0"/>
              </a:rPr>
              <a:t>THE DIGITAL BUSINESS </a:t>
            </a:r>
          </a:p>
        </p:txBody>
      </p:sp>
      <p:sp>
        <p:nvSpPr>
          <p:cNvPr id="6" name="Rectangle 5"/>
          <p:cNvSpPr/>
          <p:nvPr/>
        </p:nvSpPr>
        <p:spPr>
          <a:xfrm>
            <a:off x="6813176" y="2269325"/>
            <a:ext cx="3459601" cy="461665"/>
          </a:xfrm>
          <a:prstGeom prst="rect">
            <a:avLst/>
          </a:prstGeom>
        </p:spPr>
        <p:txBody>
          <a:bodyPr wrap="none">
            <a:spAutoFit/>
          </a:bodyPr>
          <a:lstStyle/>
          <a:p>
            <a:r>
              <a:rPr lang="en-US" sz="2400" dirty="0">
                <a:solidFill>
                  <a:schemeClr val="bg1"/>
                </a:solidFill>
                <a:effectLst>
                  <a:outerShdw blurRad="50800" dist="76200" dir="5400000" algn="t" rotWithShape="0">
                    <a:prstClr val="black">
                      <a:alpha val="40000"/>
                    </a:prstClr>
                  </a:outerShdw>
                </a:effectLst>
                <a:latin typeface="Century Gothic" panose="020B0502020202020204" pitchFamily="34" charset="0"/>
                <a:ea typeface="Work Sans Light" charset="0"/>
                <a:cs typeface="Work Sans Light" charset="0"/>
              </a:rPr>
              <a:t>THE DIGITAL SOLUTION</a:t>
            </a:r>
          </a:p>
        </p:txBody>
      </p:sp>
      <p:sp>
        <p:nvSpPr>
          <p:cNvPr id="7" name="Rectangle 6"/>
          <p:cNvSpPr/>
          <p:nvPr/>
        </p:nvSpPr>
        <p:spPr>
          <a:xfrm>
            <a:off x="466164" y="4331724"/>
            <a:ext cx="6096000" cy="2031325"/>
          </a:xfrm>
          <a:prstGeom prst="rect">
            <a:avLst/>
          </a:prstGeom>
        </p:spPr>
        <p:txBody>
          <a:bodyPr>
            <a:spAutoFit/>
          </a:bodyPr>
          <a:lstStyle/>
          <a:p>
            <a:r>
              <a:rPr lang="en-US" b="1" dirty="0">
                <a:solidFill>
                  <a:schemeClr val="bg1"/>
                </a:solidFill>
                <a:effectLst>
                  <a:outerShdw blurRad="50800" dist="76200" dir="2700000" algn="tl" rotWithShape="0">
                    <a:prstClr val="black">
                      <a:alpha val="40000"/>
                    </a:prstClr>
                  </a:outerShdw>
                </a:effectLst>
                <a:latin typeface="Century Gothic" panose="020B0502020202020204" pitchFamily="34" charset="0"/>
                <a:ea typeface="Work Sans" charset="0"/>
                <a:cs typeface="Work Sans" charset="0"/>
              </a:rPr>
              <a:t>Created by</a:t>
            </a:r>
          </a:p>
          <a:p>
            <a:endParaRPr lang="en-US" dirty="0">
              <a:solidFill>
                <a:schemeClr val="bg1"/>
              </a:solidFill>
              <a:effectLst>
                <a:outerShdw blurRad="50800" dist="76200" dir="2700000" algn="tl" rotWithShape="0">
                  <a:prstClr val="black">
                    <a:alpha val="40000"/>
                  </a:prstClr>
                </a:outerShdw>
              </a:effectLst>
              <a:latin typeface="Century Gothic" panose="020B0502020202020204" pitchFamily="34" charset="0"/>
              <a:ea typeface="Work Sans" charset="0"/>
              <a:cs typeface="Work Sans" charset="0"/>
            </a:endParaRPr>
          </a:p>
          <a:p>
            <a:r>
              <a:rPr lang="en-US" dirty="0" err="1">
                <a:solidFill>
                  <a:schemeClr val="bg1"/>
                </a:solidFill>
                <a:effectLst>
                  <a:outerShdw blurRad="50800" dist="76200" dir="2700000" algn="tl" rotWithShape="0">
                    <a:prstClr val="black">
                      <a:alpha val="40000"/>
                    </a:prstClr>
                  </a:outerShdw>
                </a:effectLst>
                <a:latin typeface="Century Gothic" panose="020B0502020202020204" pitchFamily="34" charset="0"/>
                <a:ea typeface="Work Sans" charset="0"/>
                <a:cs typeface="Work Sans" charset="0"/>
              </a:rPr>
              <a:t>Barbora</a:t>
            </a:r>
            <a:r>
              <a:rPr lang="en-US" dirty="0">
                <a:solidFill>
                  <a:schemeClr val="bg1"/>
                </a:solidFill>
                <a:effectLst>
                  <a:outerShdw blurRad="50800" dist="76200" dir="2700000" algn="tl" rotWithShape="0">
                    <a:prstClr val="black">
                      <a:alpha val="40000"/>
                    </a:prstClr>
                  </a:outerShdw>
                </a:effectLst>
                <a:latin typeface="Century Gothic" panose="020B0502020202020204" pitchFamily="34" charset="0"/>
                <a:ea typeface="Work Sans" charset="0"/>
                <a:cs typeface="Work Sans" charset="0"/>
              </a:rPr>
              <a:t> </a:t>
            </a:r>
            <a:r>
              <a:rPr lang="en-US" dirty="0" err="1">
                <a:solidFill>
                  <a:schemeClr val="bg1"/>
                </a:solidFill>
                <a:effectLst>
                  <a:outerShdw blurRad="50800" dist="76200" dir="2700000" algn="tl" rotWithShape="0">
                    <a:prstClr val="black">
                      <a:alpha val="40000"/>
                    </a:prstClr>
                  </a:outerShdw>
                </a:effectLst>
                <a:latin typeface="Century Gothic" panose="020B0502020202020204" pitchFamily="34" charset="0"/>
                <a:ea typeface="Work Sans" charset="0"/>
                <a:cs typeface="Work Sans" charset="0"/>
              </a:rPr>
              <a:t>Gallova</a:t>
            </a:r>
            <a:endParaRPr lang="en-US" dirty="0">
              <a:solidFill>
                <a:schemeClr val="bg1"/>
              </a:solidFill>
              <a:effectLst>
                <a:outerShdw blurRad="50800" dist="76200" dir="2700000" algn="tl" rotWithShape="0">
                  <a:prstClr val="black">
                    <a:alpha val="40000"/>
                  </a:prstClr>
                </a:outerShdw>
              </a:effectLst>
              <a:latin typeface="Century Gothic" panose="020B0502020202020204" pitchFamily="34" charset="0"/>
              <a:ea typeface="Work Sans" charset="0"/>
              <a:cs typeface="Work Sans" charset="0"/>
            </a:endParaRPr>
          </a:p>
          <a:p>
            <a:r>
              <a:rPr lang="en-US" dirty="0">
                <a:solidFill>
                  <a:schemeClr val="bg1"/>
                </a:solidFill>
                <a:effectLst>
                  <a:outerShdw blurRad="50800" dist="76200" dir="2700000" algn="tl" rotWithShape="0">
                    <a:prstClr val="black">
                      <a:alpha val="40000"/>
                    </a:prstClr>
                  </a:outerShdw>
                </a:effectLst>
                <a:latin typeface="Century Gothic" panose="020B0502020202020204" pitchFamily="34" charset="0"/>
                <a:ea typeface="Work Sans" charset="0"/>
                <a:cs typeface="Work Sans" charset="0"/>
              </a:rPr>
              <a:t>Sabina Sandorova </a:t>
            </a:r>
          </a:p>
          <a:p>
            <a:r>
              <a:rPr lang="en-US" dirty="0" err="1">
                <a:solidFill>
                  <a:schemeClr val="bg1"/>
                </a:solidFill>
                <a:effectLst>
                  <a:outerShdw blurRad="50800" dist="76200" dir="2700000" algn="tl" rotWithShape="0">
                    <a:prstClr val="black">
                      <a:alpha val="40000"/>
                    </a:prstClr>
                  </a:outerShdw>
                </a:effectLst>
                <a:latin typeface="Century Gothic" panose="020B0502020202020204" pitchFamily="34" charset="0"/>
                <a:ea typeface="Work Sans" charset="0"/>
                <a:cs typeface="Work Sans" charset="0"/>
              </a:rPr>
              <a:t>Nicoleta</a:t>
            </a:r>
            <a:r>
              <a:rPr lang="en-US" dirty="0">
                <a:solidFill>
                  <a:schemeClr val="bg1"/>
                </a:solidFill>
                <a:effectLst>
                  <a:outerShdw blurRad="50800" dist="76200" dir="2700000" algn="tl" rotWithShape="0">
                    <a:prstClr val="black">
                      <a:alpha val="40000"/>
                    </a:prstClr>
                  </a:outerShdw>
                </a:effectLst>
                <a:latin typeface="Century Gothic" panose="020B0502020202020204" pitchFamily="34" charset="0"/>
                <a:ea typeface="Work Sans" charset="0"/>
                <a:cs typeface="Work Sans" charset="0"/>
              </a:rPr>
              <a:t> </a:t>
            </a:r>
            <a:r>
              <a:rPr lang="en-US" dirty="0" err="1">
                <a:solidFill>
                  <a:schemeClr val="bg1"/>
                </a:solidFill>
                <a:effectLst>
                  <a:outerShdw blurRad="50800" dist="76200" dir="2700000" algn="tl" rotWithShape="0">
                    <a:prstClr val="black">
                      <a:alpha val="40000"/>
                    </a:prstClr>
                  </a:outerShdw>
                </a:effectLst>
                <a:latin typeface="Century Gothic" panose="020B0502020202020204" pitchFamily="34" charset="0"/>
                <a:ea typeface="Work Sans" charset="0"/>
                <a:cs typeface="Work Sans" charset="0"/>
              </a:rPr>
              <a:t>Smolkova</a:t>
            </a:r>
            <a:r>
              <a:rPr lang="en-US" dirty="0">
                <a:solidFill>
                  <a:schemeClr val="bg1"/>
                </a:solidFill>
                <a:effectLst>
                  <a:outerShdw blurRad="50800" dist="76200" dir="2700000" algn="tl" rotWithShape="0">
                    <a:prstClr val="black">
                      <a:alpha val="40000"/>
                    </a:prstClr>
                  </a:outerShdw>
                </a:effectLst>
                <a:latin typeface="Century Gothic" panose="020B0502020202020204" pitchFamily="34" charset="0"/>
                <a:ea typeface="Work Sans" charset="0"/>
                <a:cs typeface="Work Sans" charset="0"/>
              </a:rPr>
              <a:t> </a:t>
            </a:r>
          </a:p>
          <a:p>
            <a:r>
              <a:rPr lang="en-US" dirty="0" err="1">
                <a:solidFill>
                  <a:schemeClr val="bg1"/>
                </a:solidFill>
                <a:effectLst>
                  <a:outerShdw blurRad="50800" dist="76200" dir="2700000" algn="tl" rotWithShape="0">
                    <a:prstClr val="black">
                      <a:alpha val="40000"/>
                    </a:prstClr>
                  </a:outerShdw>
                </a:effectLst>
                <a:latin typeface="Century Gothic" panose="020B0502020202020204" pitchFamily="34" charset="0"/>
                <a:ea typeface="Work Sans" charset="0"/>
                <a:cs typeface="Work Sans" charset="0"/>
              </a:rPr>
              <a:t>Bernarth</a:t>
            </a:r>
            <a:r>
              <a:rPr lang="en-US" dirty="0">
                <a:solidFill>
                  <a:schemeClr val="bg1"/>
                </a:solidFill>
                <a:effectLst>
                  <a:outerShdw blurRad="50800" dist="76200" dir="2700000" algn="tl" rotWithShape="0">
                    <a:prstClr val="black">
                      <a:alpha val="40000"/>
                    </a:prstClr>
                  </a:outerShdw>
                </a:effectLst>
                <a:latin typeface="Century Gothic" panose="020B0502020202020204" pitchFamily="34" charset="0"/>
                <a:ea typeface="Work Sans" charset="0"/>
                <a:cs typeface="Work Sans" charset="0"/>
              </a:rPr>
              <a:t> </a:t>
            </a:r>
            <a:r>
              <a:rPr lang="en-US" dirty="0" err="1">
                <a:solidFill>
                  <a:schemeClr val="bg1"/>
                </a:solidFill>
                <a:effectLst>
                  <a:outerShdw blurRad="50800" dist="76200" dir="2700000" algn="tl" rotWithShape="0">
                    <a:prstClr val="black">
                      <a:alpha val="40000"/>
                    </a:prstClr>
                  </a:outerShdw>
                </a:effectLst>
                <a:latin typeface="Century Gothic" panose="020B0502020202020204" pitchFamily="34" charset="0"/>
                <a:ea typeface="Work Sans" charset="0"/>
                <a:cs typeface="Work Sans" charset="0"/>
              </a:rPr>
              <a:t>Kones</a:t>
            </a:r>
            <a:r>
              <a:rPr lang="en-US" dirty="0">
                <a:solidFill>
                  <a:schemeClr val="bg1"/>
                </a:solidFill>
                <a:effectLst>
                  <a:outerShdw blurRad="50800" dist="76200" dir="2700000" algn="tl" rotWithShape="0">
                    <a:prstClr val="black">
                      <a:alpha val="40000"/>
                    </a:prstClr>
                  </a:outerShdw>
                </a:effectLst>
                <a:latin typeface="Century Gothic" panose="020B0502020202020204" pitchFamily="34" charset="0"/>
                <a:ea typeface="Work Sans" charset="0"/>
                <a:cs typeface="Work Sans" charset="0"/>
              </a:rPr>
              <a:t> </a:t>
            </a:r>
          </a:p>
          <a:p>
            <a:r>
              <a:rPr lang="en-US" dirty="0">
                <a:solidFill>
                  <a:schemeClr val="bg1"/>
                </a:solidFill>
                <a:effectLst>
                  <a:outerShdw blurRad="50800" dist="76200" dir="2700000" algn="tl" rotWithShape="0">
                    <a:prstClr val="black">
                      <a:alpha val="40000"/>
                    </a:prstClr>
                  </a:outerShdw>
                </a:effectLst>
                <a:latin typeface="Century Gothic" panose="020B0502020202020204" pitchFamily="34" charset="0"/>
                <a:ea typeface="Work Sans" charset="0"/>
                <a:cs typeface="Work Sans" charset="0"/>
              </a:rPr>
              <a:t>JUST </a:t>
            </a:r>
            <a:r>
              <a:rPr lang="en-US" dirty="0" err="1">
                <a:solidFill>
                  <a:schemeClr val="bg1"/>
                </a:solidFill>
                <a:effectLst>
                  <a:outerShdw blurRad="50800" dist="76200" dir="2700000" algn="tl" rotWithShape="0">
                    <a:prstClr val="black">
                      <a:alpha val="40000"/>
                    </a:prstClr>
                  </a:outerShdw>
                </a:effectLst>
                <a:latin typeface="Century Gothic" panose="020B0502020202020204" pitchFamily="34" charset="0"/>
                <a:ea typeface="Work Sans" charset="0"/>
                <a:cs typeface="Work Sans" charset="0"/>
              </a:rPr>
              <a:t>Jevgenia</a:t>
            </a:r>
            <a:r>
              <a:rPr lang="en-US" dirty="0">
                <a:solidFill>
                  <a:schemeClr val="bg1"/>
                </a:solidFill>
                <a:effectLst>
                  <a:outerShdw blurRad="50800" dist="76200" dir="2700000" algn="tl" rotWithShape="0">
                    <a:prstClr val="black">
                      <a:alpha val="40000"/>
                    </a:prstClr>
                  </a:outerShdw>
                </a:effectLst>
                <a:latin typeface="Century Gothic" panose="020B0502020202020204" pitchFamily="34" charset="0"/>
                <a:ea typeface="Work Sans" charset="0"/>
                <a:cs typeface="Work Sans" charset="0"/>
              </a:rPr>
              <a:t> </a:t>
            </a:r>
          </a:p>
        </p:txBody>
      </p:sp>
      <p:sp>
        <p:nvSpPr>
          <p:cNvPr id="8" name="Minus 7"/>
          <p:cNvSpPr/>
          <p:nvPr/>
        </p:nvSpPr>
        <p:spPr>
          <a:xfrm>
            <a:off x="340658" y="3951051"/>
            <a:ext cx="1538350" cy="456695"/>
          </a:xfrm>
          <a:prstGeom prst="mathMinus">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27196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E7C77BC-7138-40B1-A15B-20F57A49462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146403-F3D6-484B-B2ED-97F9565D037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close up of a sign&#10;&#10;Description generated with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444718"/>
            <a:ext cx="5455917" cy="3723662"/>
          </a:xfrm>
          <a:prstGeom prst="rect">
            <a:avLst/>
          </a:prstGeom>
        </p:spPr>
      </p:pic>
      <p:pic>
        <p:nvPicPr>
          <p:cNvPr id="6" name="Picture 5" descr="A close up of a white wall&#10;&#10;Description generated with high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6043" y="1651840"/>
            <a:ext cx="5455917" cy="1309419"/>
          </a:xfrm>
          <a:prstGeom prst="rect">
            <a:avLst/>
          </a:prstGeom>
        </p:spPr>
      </p:pic>
      <p:sp>
        <p:nvSpPr>
          <p:cNvPr id="5" name="Title 1"/>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chemeClr val="bg1"/>
                </a:solidFill>
              </a:rPr>
              <a:t>DESIGN ELEMENTS</a:t>
            </a:r>
          </a:p>
        </p:txBody>
      </p:sp>
    </p:spTree>
    <p:extLst>
      <p:ext uri="{BB962C8B-B14F-4D97-AF65-F5344CB8AC3E}">
        <p14:creationId xmlns:p14="http://schemas.microsoft.com/office/powerpoint/2010/main" val="7647164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4955" y="97705"/>
            <a:ext cx="10515600" cy="601033"/>
          </a:xfrm>
        </p:spPr>
        <p:txBody>
          <a:bodyPr>
            <a:normAutofit fontScale="90000"/>
          </a:bodyPr>
          <a:lstStyle/>
          <a:p>
            <a:r>
              <a:rPr lang="et-EE" dirty="0">
                <a:solidFill>
                  <a:srgbClr val="FFA3A3"/>
                </a:solidFill>
              </a:rPr>
              <a:t>WEBSITE PROTOTYPE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23525"/>
            <a:ext cx="3158640" cy="253513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8178" y="823524"/>
            <a:ext cx="3158639" cy="253513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1" y="4047555"/>
            <a:ext cx="3779688" cy="2204818"/>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9992" y="823525"/>
            <a:ext cx="3494747" cy="3181675"/>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42866" y="3775012"/>
            <a:ext cx="3343773" cy="274990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68169" y="294543"/>
            <a:ext cx="2145773" cy="6344561"/>
          </a:xfrm>
          <a:prstGeom prst="rect">
            <a:avLst/>
          </a:prstGeom>
        </p:spPr>
      </p:pic>
      <p:sp>
        <p:nvSpPr>
          <p:cNvPr id="11" name="Title 1">
            <a:extLst>
              <a:ext uri="{FF2B5EF4-FFF2-40B4-BE49-F238E27FC236}">
                <a16:creationId xmlns:a16="http://schemas.microsoft.com/office/drawing/2014/main" id="{862852B5-999B-419B-A041-5AB22487F8F5}"/>
              </a:ext>
            </a:extLst>
          </p:cNvPr>
          <p:cNvSpPr txBox="1">
            <a:spLocks/>
          </p:cNvSpPr>
          <p:nvPr/>
        </p:nvSpPr>
        <p:spPr>
          <a:xfrm>
            <a:off x="6889107" y="4214550"/>
            <a:ext cx="2156516" cy="1107601"/>
          </a:xfrm>
          <a:prstGeom prst="rect">
            <a:avLst/>
          </a:prstGeom>
          <a:solidFill>
            <a:srgbClr val="FFB9DC"/>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a:solidFill>
                  <a:schemeClr val="bg1"/>
                </a:solidFill>
                <a:hlinkClick r:id="rId9"/>
              </a:rPr>
              <a:t>http://einylune.eu/stylematcher/index.html</a:t>
            </a:r>
            <a:endParaRPr lang="en-US" sz="1100" dirty="0">
              <a:solidFill>
                <a:schemeClr val="bg1"/>
              </a:solidFill>
            </a:endParaRPr>
          </a:p>
        </p:txBody>
      </p:sp>
      <p:sp>
        <p:nvSpPr>
          <p:cNvPr id="12" name="Title 1">
            <a:extLst>
              <a:ext uri="{FF2B5EF4-FFF2-40B4-BE49-F238E27FC236}">
                <a16:creationId xmlns:a16="http://schemas.microsoft.com/office/drawing/2014/main" id="{92198640-ED1C-4C41-826F-6D888159D390}"/>
              </a:ext>
            </a:extLst>
          </p:cNvPr>
          <p:cNvSpPr txBox="1">
            <a:spLocks/>
          </p:cNvSpPr>
          <p:nvPr/>
        </p:nvSpPr>
        <p:spPr>
          <a:xfrm>
            <a:off x="7031646" y="5500738"/>
            <a:ext cx="1925404" cy="1067474"/>
          </a:xfrm>
          <a:prstGeom prst="rect">
            <a:avLst/>
          </a:prstGeom>
          <a:solidFill>
            <a:srgbClr val="FFB9DC"/>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dirty="0">
                <a:solidFill>
                  <a:schemeClr val="bg1"/>
                </a:solidFill>
                <a:hlinkClick r:id="rId10"/>
              </a:rPr>
              <a:t>https://xd.adobe.com/view/6e237628-a9a4-441c-80e5-78699c32d2ee/</a:t>
            </a:r>
            <a:endParaRPr lang="en-US" sz="1100" dirty="0">
              <a:solidFill>
                <a:schemeClr val="bg1"/>
              </a:solidFill>
            </a:endParaRPr>
          </a:p>
        </p:txBody>
      </p:sp>
    </p:spTree>
    <p:extLst>
      <p:ext uri="{BB962C8B-B14F-4D97-AF65-F5344CB8AC3E}">
        <p14:creationId xmlns:p14="http://schemas.microsoft.com/office/powerpoint/2010/main" val="2073698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9845" y="201222"/>
            <a:ext cx="10515600" cy="601033"/>
          </a:xfrm>
        </p:spPr>
        <p:txBody>
          <a:bodyPr>
            <a:normAutofit fontScale="90000"/>
          </a:bodyPr>
          <a:lstStyle/>
          <a:p>
            <a:r>
              <a:rPr lang="et-EE" dirty="0">
                <a:solidFill>
                  <a:srgbClr val="FFA3A3"/>
                </a:solidFill>
              </a:rPr>
              <a:t>APP PROTOTYPE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274" y="827831"/>
            <a:ext cx="1418999" cy="252392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2841" y="837968"/>
            <a:ext cx="1407600" cy="250365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72176" y="827831"/>
            <a:ext cx="1407600" cy="2503652"/>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7032" y="835204"/>
            <a:ext cx="1382029" cy="264981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9108" y="822125"/>
            <a:ext cx="1407600" cy="250365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34616" y="822125"/>
            <a:ext cx="1407600" cy="2503652"/>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07590" y="837968"/>
            <a:ext cx="1428560" cy="2540933"/>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8030" y="835204"/>
            <a:ext cx="1438009" cy="2557739"/>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101254" y="3485014"/>
            <a:ext cx="1407019" cy="2585163"/>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06404" y="3485014"/>
            <a:ext cx="1394037" cy="2585163"/>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59341" y="3485013"/>
            <a:ext cx="1420435" cy="2585163"/>
          </a:xfrm>
          <a:prstGeom prst="rect">
            <a:avLst/>
          </a:prstGeom>
        </p:spPr>
      </p:pic>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586935" y="3427390"/>
            <a:ext cx="1184862" cy="3396976"/>
          </a:xfrm>
          <a:prstGeom prst="rect">
            <a:avLst/>
          </a:prstGeom>
        </p:spPr>
      </p:pic>
      <p:pic>
        <p:nvPicPr>
          <p:cNvPr id="17" name="Picture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76969" y="3485013"/>
            <a:ext cx="1428560" cy="2483858"/>
          </a:xfrm>
          <a:prstGeom prst="rect">
            <a:avLst/>
          </a:prstGeom>
        </p:spPr>
      </p:pic>
      <p:pic>
        <p:nvPicPr>
          <p:cNvPr id="18" name="Picture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559108" y="3485013"/>
            <a:ext cx="1448697" cy="2585162"/>
          </a:xfrm>
          <a:prstGeom prst="rect">
            <a:avLst/>
          </a:prstGeom>
        </p:spPr>
      </p:pic>
      <p:pic>
        <p:nvPicPr>
          <p:cNvPr id="19" name="Picture 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853203" y="3414614"/>
            <a:ext cx="1231922" cy="3409752"/>
          </a:xfrm>
          <a:prstGeom prst="rect">
            <a:avLst/>
          </a:prstGeom>
        </p:spPr>
      </p:pic>
      <p:sp>
        <p:nvSpPr>
          <p:cNvPr id="20" name="Title 1">
            <a:extLst>
              <a:ext uri="{FF2B5EF4-FFF2-40B4-BE49-F238E27FC236}">
                <a16:creationId xmlns:a16="http://schemas.microsoft.com/office/drawing/2014/main" id="{ECADC866-D297-457C-BA9C-C0D032FD6B70}"/>
              </a:ext>
            </a:extLst>
          </p:cNvPr>
          <p:cNvSpPr txBox="1">
            <a:spLocks/>
          </p:cNvSpPr>
          <p:nvPr/>
        </p:nvSpPr>
        <p:spPr>
          <a:xfrm>
            <a:off x="10375774" y="3895951"/>
            <a:ext cx="1584543" cy="2649810"/>
          </a:xfrm>
          <a:prstGeom prst="rect">
            <a:avLst/>
          </a:prstGeom>
          <a:solidFill>
            <a:srgbClr val="FFB9DC"/>
          </a:solid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100" dirty="0">
                <a:solidFill>
                  <a:schemeClr val="bg1"/>
                </a:solidFill>
                <a:hlinkClick r:id="rId17"/>
              </a:rPr>
              <a:t>https://xd.adobe.com/view/11254f2f-9200-4557-a0f2-54b0bcb1394a/</a:t>
            </a:r>
            <a:endParaRPr lang="en-US" sz="1100" dirty="0">
              <a:solidFill>
                <a:schemeClr val="bg1"/>
              </a:solidFill>
            </a:endParaRPr>
          </a:p>
        </p:txBody>
      </p:sp>
    </p:spTree>
    <p:extLst>
      <p:ext uri="{BB962C8B-B14F-4D97-AF65-F5344CB8AC3E}">
        <p14:creationId xmlns:p14="http://schemas.microsoft.com/office/powerpoint/2010/main" val="32222665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00864-4800-4DEC-88A7-DF68EC3CAD1A}"/>
              </a:ext>
            </a:extLst>
          </p:cNvPr>
          <p:cNvSpPr>
            <a:spLocks noGrp="1"/>
          </p:cNvSpPr>
          <p:nvPr>
            <p:ph type="title"/>
          </p:nvPr>
        </p:nvSpPr>
        <p:spPr>
          <a:xfrm>
            <a:off x="199431" y="3571240"/>
            <a:ext cx="10515600" cy="1325563"/>
          </a:xfrm>
        </p:spPr>
        <p:txBody>
          <a:bodyPr>
            <a:normAutofit/>
          </a:bodyPr>
          <a:lstStyle/>
          <a:p>
            <a:r>
              <a:rPr lang="en-GB" sz="6000" dirty="0">
                <a:solidFill>
                  <a:schemeClr val="bg2">
                    <a:lumMod val="50000"/>
                  </a:schemeClr>
                </a:solidFill>
                <a:latin typeface="Century Gothic" panose="020B0502020202020204" pitchFamily="34" charset="0"/>
              </a:rPr>
              <a:t>Thank you.</a:t>
            </a:r>
          </a:p>
        </p:txBody>
      </p:sp>
    </p:spTree>
    <p:extLst>
      <p:ext uri="{BB962C8B-B14F-4D97-AF65-F5344CB8AC3E}">
        <p14:creationId xmlns:p14="http://schemas.microsoft.com/office/powerpoint/2010/main" val="3905296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79BB9CA-F60A-4BC1-99E3-BAB8A8C42ACF}"/>
              </a:ext>
            </a:extLst>
          </p:cNvPr>
          <p:cNvPicPr>
            <a:picLocks noChangeAspect="1"/>
          </p:cNvPicPr>
          <p:nvPr/>
        </p:nvPicPr>
        <p:blipFill rotWithShape="1">
          <a:blip r:embed="rId2">
            <a:extLst>
              <a:ext uri="{28A0092B-C50C-407E-A947-70E740481C1C}">
                <a14:useLocalDpi xmlns:a14="http://schemas.microsoft.com/office/drawing/2010/main" val="0"/>
              </a:ext>
            </a:extLst>
          </a:blip>
          <a:srcRect b="40082"/>
          <a:stretch/>
        </p:blipFill>
        <p:spPr>
          <a:xfrm>
            <a:off x="2157465" y="3935978"/>
            <a:ext cx="5733165" cy="2037522"/>
          </a:xfrm>
          <a:prstGeom prst="rect">
            <a:avLst/>
          </a:prstGeom>
        </p:spPr>
      </p:pic>
      <p:pic>
        <p:nvPicPr>
          <p:cNvPr id="14" name="Picture 13" descr="A drawing of a person&#10;&#10;Description generated with high confidence">
            <a:extLst>
              <a:ext uri="{FF2B5EF4-FFF2-40B4-BE49-F238E27FC236}">
                <a16:creationId xmlns:a16="http://schemas.microsoft.com/office/drawing/2014/main" id="{5F0524DD-04A8-4E67-B8F4-5DCE1A51E199}"/>
              </a:ext>
            </a:extLst>
          </p:cNvPr>
          <p:cNvPicPr>
            <a:picLocks noChangeAspect="1"/>
          </p:cNvPicPr>
          <p:nvPr/>
        </p:nvPicPr>
        <p:blipFill rotWithShape="1">
          <a:blip r:embed="rId3">
            <a:extLst>
              <a:ext uri="{28A0092B-C50C-407E-A947-70E740481C1C}">
                <a14:useLocalDpi xmlns:a14="http://schemas.microsoft.com/office/drawing/2010/main" val="0"/>
              </a:ext>
            </a:extLst>
          </a:blip>
          <a:srcRect b="14385"/>
          <a:stretch/>
        </p:blipFill>
        <p:spPr>
          <a:xfrm>
            <a:off x="8092592" y="2980967"/>
            <a:ext cx="4099408" cy="3665703"/>
          </a:xfrm>
          <a:prstGeom prst="rect">
            <a:avLst/>
          </a:prstGeom>
        </p:spPr>
      </p:pic>
      <p:sp>
        <p:nvSpPr>
          <p:cNvPr id="2" name="Title 1">
            <a:extLst>
              <a:ext uri="{FF2B5EF4-FFF2-40B4-BE49-F238E27FC236}">
                <a16:creationId xmlns:a16="http://schemas.microsoft.com/office/drawing/2014/main" id="{60C6E50A-49EF-4015-9A0D-F7EAF7CE33C0}"/>
              </a:ext>
            </a:extLst>
          </p:cNvPr>
          <p:cNvSpPr>
            <a:spLocks noGrp="1"/>
          </p:cNvSpPr>
          <p:nvPr>
            <p:ph type="title"/>
          </p:nvPr>
        </p:nvSpPr>
        <p:spPr>
          <a:xfrm>
            <a:off x="1459396" y="883935"/>
            <a:ext cx="10515600" cy="1325563"/>
          </a:xfrm>
        </p:spPr>
        <p:txBody>
          <a:bodyPr>
            <a:normAutofit/>
            <a:scene3d>
              <a:camera prst="orthographicFront"/>
              <a:lightRig rig="harsh" dir="t"/>
            </a:scene3d>
            <a:sp3d extrusionH="57150" prstMaterial="matte">
              <a:bevelT w="63500" h="12700" prst="angle"/>
              <a:contourClr>
                <a:schemeClr val="bg1">
                  <a:lumMod val="65000"/>
                </a:schemeClr>
              </a:contourClr>
            </a:sp3d>
          </a:bodyPr>
          <a:lstStyle/>
          <a:p>
            <a:r>
              <a:rPr lang="en-GB" sz="6000" b="1" dirty="0">
                <a:ln w="12700">
                  <a:solidFill>
                    <a:schemeClr val="tx1">
                      <a:lumMod val="75000"/>
                      <a:lumOff val="25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Century Gothic" panose="020B0502020202020204" pitchFamily="34" charset="0"/>
              </a:rPr>
              <a:t>                  IDEA? </a:t>
            </a:r>
          </a:p>
        </p:txBody>
      </p:sp>
      <p:pic>
        <p:nvPicPr>
          <p:cNvPr id="5" name="Content Placeholder 4">
            <a:extLst>
              <a:ext uri="{FF2B5EF4-FFF2-40B4-BE49-F238E27FC236}">
                <a16:creationId xmlns:a16="http://schemas.microsoft.com/office/drawing/2014/main" id="{00D839C4-4A7D-406F-9F62-238452DD48A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21927" y="4084672"/>
            <a:ext cx="1895061" cy="1895061"/>
          </a:xfrm>
        </p:spPr>
      </p:pic>
      <p:pic>
        <p:nvPicPr>
          <p:cNvPr id="7" name="Picture 6" descr="A screenshot of a cell phone&#10;&#10;Description generated with very high confidence">
            <a:extLst>
              <a:ext uri="{FF2B5EF4-FFF2-40B4-BE49-F238E27FC236}">
                <a16:creationId xmlns:a16="http://schemas.microsoft.com/office/drawing/2014/main" id="{C4D50711-FB7C-4883-9356-072DBF043EB4}"/>
              </a:ext>
            </a:extLst>
          </p:cNvPr>
          <p:cNvPicPr>
            <a:picLocks noChangeAspect="1"/>
          </p:cNvPicPr>
          <p:nvPr/>
        </p:nvPicPr>
        <p:blipFill rotWithShape="1">
          <a:blip r:embed="rId5">
            <a:extLst>
              <a:ext uri="{28A0092B-C50C-407E-A947-70E740481C1C}">
                <a14:useLocalDpi xmlns:a14="http://schemas.microsoft.com/office/drawing/2010/main" val="0"/>
              </a:ext>
            </a:extLst>
          </a:blip>
          <a:srcRect b="4978"/>
          <a:stretch/>
        </p:blipFill>
        <p:spPr>
          <a:xfrm>
            <a:off x="235227" y="1308733"/>
            <a:ext cx="2448338" cy="2437907"/>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32BC274D-FA55-487D-8680-3659235D55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4543" y="2678009"/>
            <a:ext cx="1486847" cy="1486847"/>
          </a:xfrm>
          <a:prstGeom prst="rect">
            <a:avLst/>
          </a:prstGeom>
        </p:spPr>
      </p:pic>
    </p:spTree>
    <p:extLst>
      <p:ext uri="{BB962C8B-B14F-4D97-AF65-F5344CB8AC3E}">
        <p14:creationId xmlns:p14="http://schemas.microsoft.com/office/powerpoint/2010/main" val="1272557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8AB6992-C53B-48AA-B697-625D153121DC}"/>
              </a:ext>
            </a:extLst>
          </p:cNvPr>
          <p:cNvSpPr>
            <a:spLocks noGrp="1"/>
          </p:cNvSpPr>
          <p:nvPr>
            <p:ph idx="1"/>
          </p:nvPr>
        </p:nvSpPr>
        <p:spPr>
          <a:xfrm>
            <a:off x="4976031" y="566530"/>
            <a:ext cx="6377769" cy="5715000"/>
          </a:xfrm>
        </p:spPr>
        <p:txBody>
          <a:bodyPr anchor="ctr">
            <a:normAutofit/>
          </a:bodyPr>
          <a:lstStyle/>
          <a:p>
            <a:pPr marL="0" indent="0">
              <a:buNone/>
            </a:pPr>
            <a:r>
              <a:rPr lang="en-GB" sz="2400" dirty="0">
                <a:latin typeface="Century Gothic" panose="020B0502020202020204" pitchFamily="34" charset="0"/>
              </a:rPr>
              <a:t>The idea of the app is to match particular item with other clothes and to show the location of stores where it’s possible to find and buy it. Our aim is to make shopping for our users faster and more pleasant.</a:t>
            </a:r>
          </a:p>
          <a:p>
            <a:pPr marL="0" indent="0">
              <a:buNone/>
            </a:pPr>
            <a:r>
              <a:rPr lang="en-GB" sz="2400" dirty="0">
                <a:latin typeface="Century Gothic" panose="020B0502020202020204" pitchFamily="34" charset="0"/>
              </a:rPr>
              <a:t> </a:t>
            </a:r>
            <a:r>
              <a:rPr lang="en-GB" sz="2400" b="1" dirty="0">
                <a:latin typeface="Century Gothic" panose="020B0502020202020204" pitchFamily="34" charset="0"/>
              </a:rPr>
              <a:t>What do we want to achieve?</a:t>
            </a:r>
          </a:p>
          <a:p>
            <a:r>
              <a:rPr lang="en-GB" sz="2400" dirty="0">
                <a:latin typeface="Century Gothic" panose="020B0502020202020204" pitchFamily="34" charset="0"/>
              </a:rPr>
              <a:t>1. Easy shopping for our users</a:t>
            </a:r>
          </a:p>
          <a:p>
            <a:r>
              <a:rPr lang="en-GB" sz="2400" dirty="0">
                <a:latin typeface="Century Gothic" panose="020B0502020202020204" pitchFamily="34" charset="0"/>
              </a:rPr>
              <a:t>2. Collaboration with different fashion brands</a:t>
            </a:r>
          </a:p>
          <a:p>
            <a:r>
              <a:rPr lang="en-GB" sz="2400" dirty="0">
                <a:latin typeface="Century Gothic" panose="020B0502020202020204" pitchFamily="34" charset="0"/>
              </a:rPr>
              <a:t>3. Popular fashion social network</a:t>
            </a:r>
          </a:p>
          <a:p>
            <a:r>
              <a:rPr lang="en-GB" sz="2400" dirty="0">
                <a:latin typeface="Century Gothic" panose="020B0502020202020204" pitchFamily="34" charset="0"/>
              </a:rPr>
              <a:t>4. Raise of GDP of Denmark in fashion sector</a:t>
            </a:r>
          </a:p>
        </p:txBody>
      </p:sp>
      <p:pic>
        <p:nvPicPr>
          <p:cNvPr id="5" name="Picture 4" descr="A picture containing shirt&#10;&#10;Description generated with high confidence">
            <a:extLst>
              <a:ext uri="{FF2B5EF4-FFF2-40B4-BE49-F238E27FC236}">
                <a16:creationId xmlns:a16="http://schemas.microsoft.com/office/drawing/2014/main" id="{830BC423-A642-402D-8C04-1C9638B6D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657" y="865764"/>
            <a:ext cx="1499749" cy="1499749"/>
          </a:xfrm>
          <a:prstGeom prst="rect">
            <a:avLst/>
          </a:prstGeom>
        </p:spPr>
      </p:pic>
      <p:pic>
        <p:nvPicPr>
          <p:cNvPr id="11" name="Picture 10">
            <a:extLst>
              <a:ext uri="{FF2B5EF4-FFF2-40B4-BE49-F238E27FC236}">
                <a16:creationId xmlns:a16="http://schemas.microsoft.com/office/drawing/2014/main" id="{D82B0A91-FE26-45BB-8C62-7AE70C51F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616" y="3424030"/>
            <a:ext cx="1505181" cy="1505181"/>
          </a:xfrm>
          <a:prstGeom prst="rect">
            <a:avLst/>
          </a:prstGeom>
        </p:spPr>
      </p:pic>
      <p:pic>
        <p:nvPicPr>
          <p:cNvPr id="13" name="Picture 12" descr="A picture containing fan, device&#10;&#10;Description generated with very high confidence">
            <a:extLst>
              <a:ext uri="{FF2B5EF4-FFF2-40B4-BE49-F238E27FC236}">
                <a16:creationId xmlns:a16="http://schemas.microsoft.com/office/drawing/2014/main" id="{BEB34CF9-0960-44ED-AB2E-BBDF7EDD87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6437" y="3517857"/>
            <a:ext cx="1163938" cy="116393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E76613CD-3074-49ED-A7C4-7F0BA29FF4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8810" y="5404105"/>
            <a:ext cx="996695" cy="996695"/>
          </a:xfrm>
          <a:prstGeom prst="rect">
            <a:avLst/>
          </a:prstGeom>
        </p:spPr>
      </p:pic>
      <p:pic>
        <p:nvPicPr>
          <p:cNvPr id="19" name="Picture 18" descr="A picture containing electronics, fan&#10;&#10;Description generated with high confidence">
            <a:extLst>
              <a:ext uri="{FF2B5EF4-FFF2-40B4-BE49-F238E27FC236}">
                <a16:creationId xmlns:a16="http://schemas.microsoft.com/office/drawing/2014/main" id="{F51019B2-6938-41E7-BDBC-4DE295F189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6149" y="5157946"/>
            <a:ext cx="681558" cy="681558"/>
          </a:xfrm>
          <a:prstGeom prst="rect">
            <a:avLst/>
          </a:prstGeom>
        </p:spPr>
      </p:pic>
      <p:sp>
        <p:nvSpPr>
          <p:cNvPr id="20" name="Frame 19">
            <a:extLst>
              <a:ext uri="{FF2B5EF4-FFF2-40B4-BE49-F238E27FC236}">
                <a16:creationId xmlns:a16="http://schemas.microsoft.com/office/drawing/2014/main" id="{C833DF12-17CA-4782-830E-2AA5B08ED052}"/>
              </a:ext>
            </a:extLst>
          </p:cNvPr>
          <p:cNvSpPr/>
          <p:nvPr/>
        </p:nvSpPr>
        <p:spPr>
          <a:xfrm>
            <a:off x="1103243" y="457200"/>
            <a:ext cx="2415210" cy="2338347"/>
          </a:xfrm>
          <a:prstGeom prst="frame">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GB">
              <a:solidFill>
                <a:schemeClr val="tx1"/>
              </a:solidFill>
            </a:endParaRPr>
          </a:p>
        </p:txBody>
      </p:sp>
      <p:sp>
        <p:nvSpPr>
          <p:cNvPr id="22" name="Plus Sign 21">
            <a:extLst>
              <a:ext uri="{FF2B5EF4-FFF2-40B4-BE49-F238E27FC236}">
                <a16:creationId xmlns:a16="http://schemas.microsoft.com/office/drawing/2014/main" id="{E2C3315A-27E3-4D50-B517-BE7F6FB6B4A1}"/>
              </a:ext>
            </a:extLst>
          </p:cNvPr>
          <p:cNvSpPr/>
          <p:nvPr/>
        </p:nvSpPr>
        <p:spPr>
          <a:xfrm>
            <a:off x="2022661" y="2993966"/>
            <a:ext cx="608803" cy="605955"/>
          </a:xfrm>
          <a:prstGeom prst="mathPlus">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Equals 22">
            <a:extLst>
              <a:ext uri="{FF2B5EF4-FFF2-40B4-BE49-F238E27FC236}">
                <a16:creationId xmlns:a16="http://schemas.microsoft.com/office/drawing/2014/main" id="{D3189AB1-7E29-40BE-9561-DD927F0E1753}"/>
              </a:ext>
            </a:extLst>
          </p:cNvPr>
          <p:cNvSpPr/>
          <p:nvPr/>
        </p:nvSpPr>
        <p:spPr>
          <a:xfrm>
            <a:off x="1972906" y="4741826"/>
            <a:ext cx="681552" cy="356089"/>
          </a:xfrm>
          <a:prstGeom prst="mathEqual">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684872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drawing of a cartoon character&#10;&#10;Description generated with high confidence">
            <a:extLst>
              <a:ext uri="{FF2B5EF4-FFF2-40B4-BE49-F238E27FC236}">
                <a16:creationId xmlns:a16="http://schemas.microsoft.com/office/drawing/2014/main" id="{E5DB4548-3F41-43EC-810A-1BFC1D52BB3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26473" y="963506"/>
            <a:ext cx="6731722" cy="4930987"/>
          </a:xfrm>
          <a:prstGeom prst="rect">
            <a:avLst/>
          </a:prstGeom>
        </p:spPr>
      </p:pic>
      <p:sp>
        <p:nvSpPr>
          <p:cNvPr id="2" name="Title 1">
            <a:extLst>
              <a:ext uri="{FF2B5EF4-FFF2-40B4-BE49-F238E27FC236}">
                <a16:creationId xmlns:a16="http://schemas.microsoft.com/office/drawing/2014/main" id="{58BB47B6-5B4E-4122-B98C-701C0D9DC969}"/>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dirty="0">
                <a:solidFill>
                  <a:schemeClr val="bg1"/>
                </a:solidFill>
                <a:latin typeface="Century Gothic" panose="020B0502020202020204" pitchFamily="34" charset="0"/>
              </a:rPr>
              <a:t>TARGET AUDIENCE </a:t>
            </a:r>
          </a:p>
        </p:txBody>
      </p:sp>
      <p:sp>
        <p:nvSpPr>
          <p:cNvPr id="3" name="Rectangle 2">
            <a:extLst>
              <a:ext uri="{FF2B5EF4-FFF2-40B4-BE49-F238E27FC236}">
                <a16:creationId xmlns:a16="http://schemas.microsoft.com/office/drawing/2014/main" id="{783A2F97-A250-457D-9F49-327457D2901F}"/>
              </a:ext>
            </a:extLst>
          </p:cNvPr>
          <p:cNvSpPr/>
          <p:nvPr/>
        </p:nvSpPr>
        <p:spPr>
          <a:xfrm>
            <a:off x="1600444" y="5010131"/>
            <a:ext cx="3746808" cy="1765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n-GB" dirty="0">
                <a:solidFill>
                  <a:schemeClr val="tx1">
                    <a:lumMod val="85000"/>
                    <a:lumOff val="15000"/>
                  </a:schemeClr>
                </a:solidFill>
                <a:latin typeface="Century Gothic" panose="020B0502020202020204" pitchFamily="34" charset="0"/>
              </a:rPr>
              <a:t>  Living in Denmark</a:t>
            </a:r>
          </a:p>
          <a:p>
            <a:pPr marL="285750" indent="-285750">
              <a:buFont typeface="Wingdings" panose="05000000000000000000" pitchFamily="2" charset="2"/>
              <a:buChar char="v"/>
            </a:pPr>
            <a:r>
              <a:rPr lang="en-GB" dirty="0">
                <a:solidFill>
                  <a:schemeClr val="tx1">
                    <a:lumMod val="85000"/>
                    <a:lumOff val="15000"/>
                  </a:schemeClr>
                </a:solidFill>
                <a:latin typeface="Century Gothic" panose="020B0502020202020204" pitchFamily="34" charset="0"/>
              </a:rPr>
              <a:t>  Young women age 21-24</a:t>
            </a:r>
          </a:p>
          <a:p>
            <a:pPr marL="285750" indent="-285750">
              <a:buFont typeface="Wingdings" panose="05000000000000000000" pitchFamily="2" charset="2"/>
              <a:buChar char="v"/>
            </a:pPr>
            <a:r>
              <a:rPr lang="en-GB" dirty="0">
                <a:solidFill>
                  <a:schemeClr val="tx1">
                    <a:lumMod val="85000"/>
                    <a:lumOff val="15000"/>
                  </a:schemeClr>
                </a:solidFill>
                <a:latin typeface="Century Gothic" panose="020B0502020202020204" pitchFamily="34" charset="0"/>
              </a:rPr>
              <a:t>  Men</a:t>
            </a:r>
          </a:p>
          <a:p>
            <a:pPr marL="285750" indent="-285750">
              <a:buFont typeface="Wingdings" panose="05000000000000000000" pitchFamily="2" charset="2"/>
              <a:buChar char="v"/>
            </a:pPr>
            <a:r>
              <a:rPr lang="en-GB" dirty="0">
                <a:solidFill>
                  <a:schemeClr val="tx1">
                    <a:lumMod val="85000"/>
                    <a:lumOff val="15000"/>
                  </a:schemeClr>
                </a:solidFill>
                <a:latin typeface="Century Gothic" panose="020B0502020202020204" pitchFamily="34" charset="0"/>
              </a:rPr>
              <a:t>  Mothers</a:t>
            </a:r>
          </a:p>
          <a:p>
            <a:pPr marL="285750" indent="-285750">
              <a:buFont typeface="Wingdings" panose="05000000000000000000" pitchFamily="2" charset="2"/>
              <a:buChar char="v"/>
            </a:pPr>
            <a:r>
              <a:rPr lang="en-GB" dirty="0">
                <a:solidFill>
                  <a:schemeClr val="tx1">
                    <a:lumMod val="85000"/>
                    <a:lumOff val="15000"/>
                  </a:schemeClr>
                </a:solidFill>
                <a:latin typeface="Century Gothic" panose="020B0502020202020204" pitchFamily="34" charset="0"/>
              </a:rPr>
              <a:t>  Students</a:t>
            </a:r>
          </a:p>
          <a:p>
            <a:pPr marL="285750" indent="-285750">
              <a:buFont typeface="Wingdings" panose="05000000000000000000" pitchFamily="2" charset="2"/>
              <a:buChar char="v"/>
            </a:pPr>
            <a:endParaRPr lang="en-GB" dirty="0"/>
          </a:p>
        </p:txBody>
      </p:sp>
    </p:spTree>
    <p:extLst>
      <p:ext uri="{BB962C8B-B14F-4D97-AF65-F5344CB8AC3E}">
        <p14:creationId xmlns:p14="http://schemas.microsoft.com/office/powerpoint/2010/main" val="1978041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5B2BC58-8AE7-46F1-80DF-C9765095AE48}"/>
              </a:ext>
            </a:extLst>
          </p:cNvPr>
          <p:cNvSpPr>
            <a:spLocks noGrp="1"/>
          </p:cNvSpPr>
          <p:nvPr>
            <p:ph type="title"/>
          </p:nvPr>
        </p:nvSpPr>
        <p:spPr>
          <a:xfrm>
            <a:off x="1481669" y="963877"/>
            <a:ext cx="3494362" cy="4930246"/>
          </a:xfrm>
        </p:spPr>
        <p:txBody>
          <a:bodyPr>
            <a:normAutofit/>
          </a:bodyPr>
          <a:lstStyle/>
          <a:p>
            <a:pPr algn="ctr"/>
            <a:r>
              <a:rPr lang="en-GB" dirty="0">
                <a:solidFill>
                  <a:srgbClr val="FF99CC"/>
                </a:solidFill>
                <a:latin typeface="Century Gothic" panose="020B0502020202020204" pitchFamily="34" charset="0"/>
              </a:rPr>
              <a:t>HOW WE APPEAL?</a:t>
            </a:r>
          </a:p>
        </p:txBody>
      </p:sp>
      <p:sp>
        <p:nvSpPr>
          <p:cNvPr id="3" name="Content Placeholder 2">
            <a:extLst>
              <a:ext uri="{FF2B5EF4-FFF2-40B4-BE49-F238E27FC236}">
                <a16:creationId xmlns:a16="http://schemas.microsoft.com/office/drawing/2014/main" id="{479841F4-E223-4F5A-B9CD-BF060507C59E}"/>
              </a:ext>
            </a:extLst>
          </p:cNvPr>
          <p:cNvSpPr>
            <a:spLocks noGrp="1"/>
          </p:cNvSpPr>
          <p:nvPr>
            <p:ph idx="1"/>
          </p:nvPr>
        </p:nvSpPr>
        <p:spPr>
          <a:xfrm>
            <a:off x="4976031" y="963877"/>
            <a:ext cx="6377769" cy="4930246"/>
          </a:xfrm>
        </p:spPr>
        <p:txBody>
          <a:bodyPr anchor="ctr">
            <a:normAutofit/>
          </a:bodyPr>
          <a:lstStyle/>
          <a:p>
            <a:r>
              <a:rPr lang="en-GB" sz="2400" dirty="0"/>
              <a:t>modernity</a:t>
            </a:r>
          </a:p>
          <a:p>
            <a:r>
              <a:rPr lang="en-GB" sz="2400" dirty="0"/>
              <a:t>easy access</a:t>
            </a:r>
          </a:p>
          <a:p>
            <a:r>
              <a:rPr lang="en-GB" sz="2400" dirty="0"/>
              <a:t>usability</a:t>
            </a:r>
          </a:p>
          <a:p>
            <a:r>
              <a:rPr lang="en-GB" sz="2400" dirty="0"/>
              <a:t>communication between users</a:t>
            </a:r>
          </a:p>
          <a:p>
            <a:r>
              <a:rPr lang="en-GB" sz="2400" dirty="0"/>
              <a:t> stylish design</a:t>
            </a:r>
          </a:p>
          <a:p>
            <a:r>
              <a:rPr lang="en-GB" sz="2400" dirty="0"/>
              <a:t> simplicity</a:t>
            </a:r>
          </a:p>
        </p:txBody>
      </p:sp>
    </p:spTree>
    <p:extLst>
      <p:ext uri="{BB962C8B-B14F-4D97-AF65-F5344CB8AC3E}">
        <p14:creationId xmlns:p14="http://schemas.microsoft.com/office/powerpoint/2010/main" val="425979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99CC"/>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C8FB3F3-49FF-4110-AC81-D71334BCE41D}"/>
              </a:ext>
            </a:extLst>
          </p:cNvPr>
          <p:cNvPicPr>
            <a:picLocks noChangeAspect="1"/>
          </p:cNvPicPr>
          <p:nvPr/>
        </p:nvPicPr>
        <p:blipFill>
          <a:blip r:embed="rId2"/>
          <a:stretch>
            <a:fillRect/>
          </a:stretch>
        </p:blipFill>
        <p:spPr>
          <a:xfrm>
            <a:off x="3294440" y="272319"/>
            <a:ext cx="8417798" cy="6313349"/>
          </a:xfrm>
          <a:prstGeom prst="rect">
            <a:avLst/>
          </a:prstGeom>
        </p:spPr>
      </p:pic>
      <p:pic>
        <p:nvPicPr>
          <p:cNvPr id="14" name="Content Placeholder 3">
            <a:extLst>
              <a:ext uri="{FF2B5EF4-FFF2-40B4-BE49-F238E27FC236}">
                <a16:creationId xmlns:a16="http://schemas.microsoft.com/office/drawing/2014/main" id="{931243AA-D249-4276-A884-371C8ECE9CB5}"/>
              </a:ext>
            </a:extLst>
          </p:cNvPr>
          <p:cNvPicPr>
            <a:picLocks noGrp="1" noChangeAspect="1"/>
          </p:cNvPicPr>
          <p:nvPr>
            <p:ph idx="1"/>
          </p:nvPr>
        </p:nvPicPr>
        <p:blipFill>
          <a:blip r:embed="rId3"/>
          <a:stretch>
            <a:fillRect/>
          </a:stretch>
        </p:blipFill>
        <p:spPr>
          <a:xfrm rot="16200000">
            <a:off x="-1729701" y="2884787"/>
            <a:ext cx="5245386" cy="1088417"/>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6CA0EB2C-0100-4702-AC5E-7FD75224EF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723130" y="2652494"/>
            <a:ext cx="1934246" cy="1934246"/>
          </a:xfrm>
          <a:prstGeom prst="rect">
            <a:avLst/>
          </a:prstGeom>
        </p:spPr>
      </p:pic>
    </p:spTree>
    <p:extLst>
      <p:ext uri="{BB962C8B-B14F-4D97-AF65-F5344CB8AC3E}">
        <p14:creationId xmlns:p14="http://schemas.microsoft.com/office/powerpoint/2010/main" val="32095257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421" y="1429774"/>
            <a:ext cx="9084896" cy="5428226"/>
          </a:xfrm>
          <a:prstGeom prst="rect">
            <a:avLst/>
          </a:prstGeom>
        </p:spPr>
      </p:pic>
      <p:sp>
        <p:nvSpPr>
          <p:cNvPr id="6" name="Title 1"/>
          <p:cNvSpPr txBox="1">
            <a:spLocks/>
          </p:cNvSpPr>
          <p:nvPr/>
        </p:nvSpPr>
        <p:spPr>
          <a:xfrm>
            <a:off x="566364" y="610281"/>
            <a:ext cx="11210925" cy="74483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3200" kern="1200">
                <a:solidFill>
                  <a:schemeClr val="bg1"/>
                </a:solidFill>
                <a:latin typeface="+mj-lt"/>
                <a:ea typeface="+mj-ea"/>
                <a:cs typeface="+mj-cs"/>
              </a:rPr>
              <a:t>CUSTOMER JOURNEY</a:t>
            </a:r>
          </a:p>
        </p:txBody>
      </p:sp>
    </p:spTree>
    <p:extLst>
      <p:ext uri="{BB962C8B-B14F-4D97-AF65-F5344CB8AC3E}">
        <p14:creationId xmlns:p14="http://schemas.microsoft.com/office/powerpoint/2010/main" val="13004120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8857" y="201223"/>
            <a:ext cx="10515600" cy="601033"/>
          </a:xfrm>
        </p:spPr>
        <p:txBody>
          <a:bodyPr>
            <a:normAutofit fontScale="90000"/>
          </a:bodyPr>
          <a:lstStyle/>
          <a:p>
            <a:r>
              <a:rPr lang="et-EE" dirty="0">
                <a:solidFill>
                  <a:srgbClr val="FFA3A3"/>
                </a:solidFill>
              </a:rPr>
              <a:t>DESIGN PROCESS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7891" y="4940910"/>
            <a:ext cx="1550727" cy="155072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2254" y="4940910"/>
            <a:ext cx="1571410" cy="157141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7210" y="4946496"/>
            <a:ext cx="1587885" cy="1587885"/>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1033" y="914400"/>
            <a:ext cx="7377585" cy="3588589"/>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2182" y="1024234"/>
            <a:ext cx="3114699" cy="3478755"/>
          </a:xfrm>
          <a:prstGeom prst="rect">
            <a:avLst/>
          </a:prstGeom>
        </p:spPr>
      </p:pic>
    </p:spTree>
    <p:extLst>
      <p:ext uri="{BB962C8B-B14F-4D97-AF65-F5344CB8AC3E}">
        <p14:creationId xmlns:p14="http://schemas.microsoft.com/office/powerpoint/2010/main" val="2208308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857" y="201223"/>
            <a:ext cx="10515600" cy="601033"/>
          </a:xfrm>
        </p:spPr>
        <p:txBody>
          <a:bodyPr>
            <a:normAutofit fontScale="90000"/>
          </a:bodyPr>
          <a:lstStyle/>
          <a:p>
            <a:r>
              <a:rPr lang="et-EE" dirty="0">
                <a:solidFill>
                  <a:srgbClr val="FFA3A3"/>
                </a:solidFill>
              </a:rPr>
              <a:t>DESIGN CHOISES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384" y="1371405"/>
            <a:ext cx="2052439" cy="205243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857" y="4224285"/>
            <a:ext cx="4321932" cy="210750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5386" y="1561797"/>
            <a:ext cx="2530007" cy="77774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386" y="4013117"/>
            <a:ext cx="2377440" cy="1264920"/>
          </a:xfrm>
          <a:prstGeom prst="rect">
            <a:avLst/>
          </a:prstGeom>
        </p:spPr>
      </p:pic>
      <p:sp>
        <p:nvSpPr>
          <p:cNvPr id="9" name="TextBox 8"/>
          <p:cNvSpPr txBox="1"/>
          <p:nvPr/>
        </p:nvSpPr>
        <p:spPr>
          <a:xfrm>
            <a:off x="268857" y="848185"/>
            <a:ext cx="3224841" cy="523220"/>
          </a:xfrm>
          <a:prstGeom prst="rect">
            <a:avLst/>
          </a:prstGeom>
          <a:noFill/>
        </p:spPr>
        <p:txBody>
          <a:bodyPr wrap="square" rtlCol="0">
            <a:spAutoFit/>
          </a:bodyPr>
          <a:lstStyle/>
          <a:p>
            <a:r>
              <a:rPr lang="et-EE" sz="2800" dirty="0">
                <a:solidFill>
                  <a:srgbClr val="93D4EA"/>
                </a:solidFill>
              </a:rPr>
              <a:t>Logo</a:t>
            </a:r>
          </a:p>
        </p:txBody>
      </p:sp>
      <p:sp>
        <p:nvSpPr>
          <p:cNvPr id="11" name="TextBox 10"/>
          <p:cNvSpPr txBox="1"/>
          <p:nvPr/>
        </p:nvSpPr>
        <p:spPr>
          <a:xfrm>
            <a:off x="268857" y="3562454"/>
            <a:ext cx="3224841" cy="523220"/>
          </a:xfrm>
          <a:prstGeom prst="rect">
            <a:avLst/>
          </a:prstGeom>
          <a:noFill/>
        </p:spPr>
        <p:txBody>
          <a:bodyPr wrap="square" rtlCol="0">
            <a:spAutoFit/>
          </a:bodyPr>
          <a:lstStyle/>
          <a:p>
            <a:r>
              <a:rPr lang="et-EE" sz="2800" dirty="0">
                <a:solidFill>
                  <a:srgbClr val="93D4EA"/>
                </a:solidFill>
              </a:rPr>
              <a:t>Colour scheeme</a:t>
            </a:r>
          </a:p>
        </p:txBody>
      </p:sp>
      <p:sp>
        <p:nvSpPr>
          <p:cNvPr id="12" name="TextBox 11"/>
          <p:cNvSpPr txBox="1"/>
          <p:nvPr/>
        </p:nvSpPr>
        <p:spPr>
          <a:xfrm>
            <a:off x="6245386" y="920416"/>
            <a:ext cx="3224841" cy="523220"/>
          </a:xfrm>
          <a:prstGeom prst="rect">
            <a:avLst/>
          </a:prstGeom>
          <a:noFill/>
        </p:spPr>
        <p:txBody>
          <a:bodyPr wrap="square" rtlCol="0">
            <a:spAutoFit/>
          </a:bodyPr>
          <a:lstStyle/>
          <a:p>
            <a:r>
              <a:rPr lang="et-EE" sz="2800" dirty="0">
                <a:solidFill>
                  <a:srgbClr val="93D4EA"/>
                </a:solidFill>
              </a:rPr>
              <a:t>Typography</a:t>
            </a:r>
          </a:p>
        </p:txBody>
      </p:sp>
    </p:spTree>
    <p:extLst>
      <p:ext uri="{BB962C8B-B14F-4D97-AF65-F5344CB8AC3E}">
        <p14:creationId xmlns:p14="http://schemas.microsoft.com/office/powerpoint/2010/main" val="6553452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126</TotalTime>
  <Words>349</Words>
  <Application>Microsoft Office PowerPoint</Application>
  <PresentationFormat>Widescreen</PresentationFormat>
  <Paragraphs>50</Paragraphs>
  <Slides>13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Calibri Light</vt:lpstr>
      <vt:lpstr>Century Gothic</vt:lpstr>
      <vt:lpstr>Wingdings</vt:lpstr>
      <vt:lpstr>Work Sans</vt:lpstr>
      <vt:lpstr>Work Sans Light</vt:lpstr>
      <vt:lpstr>Work Sans SemiBold</vt:lpstr>
      <vt:lpstr>Office Theme</vt:lpstr>
      <vt:lpstr>PowerPoint Presentation</vt:lpstr>
      <vt:lpstr>                  IDEA? </vt:lpstr>
      <vt:lpstr>PowerPoint Presentation</vt:lpstr>
      <vt:lpstr>TARGET AUDIENCE </vt:lpstr>
      <vt:lpstr>HOW WE APPEAL?</vt:lpstr>
      <vt:lpstr>PowerPoint Presentation</vt:lpstr>
      <vt:lpstr>PowerPoint Presentation</vt:lpstr>
      <vt:lpstr>DESIGN PROCESS</vt:lpstr>
      <vt:lpstr>DESIGN CHOISES</vt:lpstr>
      <vt:lpstr>DESIGN ELEMENTS</vt:lpstr>
      <vt:lpstr>WEBSITE PROTOTYPE</vt:lpstr>
      <vt:lpstr>APP PROTOTYPE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barborka.gallova@gmail.com</dc:creator>
  <cp:lastModifiedBy>barborka.gallova@gmail.com</cp:lastModifiedBy>
  <cp:revision>16</cp:revision>
  <dcterms:created xsi:type="dcterms:W3CDTF">2017-11-30T20:21:01Z</dcterms:created>
  <dcterms:modified xsi:type="dcterms:W3CDTF">2017-11-30T23:11:47Z</dcterms:modified>
</cp:coreProperties>
</file>